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8" r:id="rId2"/>
  </p:sldMasterIdLst>
  <p:notesMasterIdLst>
    <p:notesMasterId r:id="rId34"/>
  </p:notesMasterIdLst>
  <p:sldIdLst>
    <p:sldId id="256" r:id="rId3"/>
    <p:sldId id="315" r:id="rId4"/>
    <p:sldId id="316" r:id="rId5"/>
    <p:sldId id="317" r:id="rId6"/>
    <p:sldId id="318" r:id="rId7"/>
    <p:sldId id="319" r:id="rId8"/>
    <p:sldId id="320" r:id="rId9"/>
    <p:sldId id="321" r:id="rId10"/>
    <p:sldId id="322" r:id="rId11"/>
    <p:sldId id="323" r:id="rId12"/>
    <p:sldId id="325" r:id="rId13"/>
    <p:sldId id="324" r:id="rId14"/>
    <p:sldId id="326" r:id="rId15"/>
    <p:sldId id="327" r:id="rId16"/>
    <p:sldId id="328" r:id="rId17"/>
    <p:sldId id="329" r:id="rId18"/>
    <p:sldId id="330" r:id="rId19"/>
    <p:sldId id="331" r:id="rId20"/>
    <p:sldId id="332" r:id="rId21"/>
    <p:sldId id="333" r:id="rId22"/>
    <p:sldId id="334" r:id="rId23"/>
    <p:sldId id="335" r:id="rId24"/>
    <p:sldId id="336" r:id="rId25"/>
    <p:sldId id="337" r:id="rId26"/>
    <p:sldId id="338" r:id="rId27"/>
    <p:sldId id="339" r:id="rId28"/>
    <p:sldId id="340" r:id="rId29"/>
    <p:sldId id="341" r:id="rId30"/>
    <p:sldId id="342" r:id="rId31"/>
    <p:sldId id="343" r:id="rId32"/>
    <p:sldId id="34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22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3842907C-D0AA-4C58-9F94-58B40AD65B29}" type="datetimeFigureOut">
              <a:rPr lang="en-US" smtClean="0"/>
              <a:pPr/>
              <a:t>10/21/2014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1D76769E-C829-4283-B80E-CB90D995C291}" type="slidenum">
              <a:rPr lang="en-US" smtClean="0"/>
              <a:pPr/>
              <a:t>‹N›</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1D76769E-C829-4283-B80E-CB90D995C291}"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lang="it-IT" smtClean="0"/>
              <a:t>Fare clic per modificare lo stile del titolo</a:t>
            </a:r>
            <a:endParaRPr lang="en-US" dirty="0"/>
          </a:p>
        </p:txBody>
      </p:sp>
      <p:sp>
        <p:nvSpPr>
          <p:cNvPr id="17" name="Subtitle 16"/>
          <p:cNvSpPr>
            <a:spLocks noGrp="1"/>
          </p:cNvSpPr>
          <p:nvPr>
            <p:ph type="subTitle" idx="1"/>
          </p:nvPr>
        </p:nvSpPr>
        <p:spPr>
          <a:xfrm>
            <a:off x="685800" y="3582807"/>
            <a:ext cx="7772400" cy="1199704"/>
          </a:xfrm>
        </p:spPr>
        <p:txBody>
          <a:bodyPr/>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it-IT" smtClean="0"/>
              <a:t>Fare clic per modificare lo stile del sottotitolo dello schema</a:t>
            </a:r>
            <a:endParaRPr lang="en-US"/>
          </a:p>
        </p:txBody>
      </p:sp>
      <p:grpSp>
        <p:nvGrpSpPr>
          <p:cNvPr id="2" name="Group 14"/>
          <p:cNvGrpSpPr/>
          <p:nvPr/>
        </p:nvGrpSpPr>
        <p:grpSpPr>
          <a:xfrm>
            <a:off x="-3765" y="4953000"/>
            <a:ext cx="9147765" cy="1912088"/>
            <a:chOff x="-3765" y="4832896"/>
            <a:chExt cx="9147765" cy="2032192"/>
          </a:xfrm>
        </p:grpSpPr>
        <p:sp>
          <p:nvSpPr>
            <p:cNvPr id="7" name="Shap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8" name="Shap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1" name="Shap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CB1EE63-129C-47E3-9A0A-E7AF2F484C20}" type="datetime2">
              <a:rPr lang="en-US" smtClean="0"/>
              <a:pPr/>
              <a:t>Tuesday, October 21, 2014</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it-IT" smtClean="0">
                <a:solidFill>
                  <a:schemeClr val="accent1">
                    <a:tint val="20000"/>
                  </a:schemeClr>
                </a:solidFill>
              </a:rPr>
              <a:t>Corso di Laboratorio di Algoritmi e Strutture Dati A.A. 2014/2015</a:t>
            </a:r>
            <a:endParaRPr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292C34-3E5E-4BA5-AF54-F1601B144FB0}" type="slidenum">
              <a:rPr lang="en-US" smtClean="0"/>
              <a:pPr/>
              <a:t>‹N›</a:t>
            </a:fld>
            <a:endParaRPr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extLst/>
          </a:lstStyle>
          <a:p>
            <a:fld id="{BB711828-5717-4FB3-BBC5-323DF028DD11}" type="datetime2">
              <a:rPr lang="en-US" smtClean="0"/>
              <a:pPr/>
              <a:t>Tuesday, October 21, 2014</a:t>
            </a:fld>
            <a:endParaRPr lang="en-US"/>
          </a:p>
        </p:txBody>
      </p:sp>
      <p:sp>
        <p:nvSpPr>
          <p:cNvPr id="5" name="Footer Placeholder 4"/>
          <p:cNvSpPr>
            <a:spLocks noGrp="1"/>
          </p:cNvSpPr>
          <p:nvPr>
            <p:ph type="ftr" sz="quarter" idx="11"/>
          </p:nvPr>
        </p:nvSpPr>
        <p:spPr/>
        <p:txBody>
          <a:bodyPr/>
          <a:lstStyle>
            <a:extLst/>
          </a:lstStyle>
          <a:p>
            <a:r>
              <a:rPr lang="it-IT" smtClean="0"/>
              <a:t>Corso di Laboratorio di Algoritmi e Strutture Dati A.A. 2014/2015</a:t>
            </a:r>
            <a:endParaRPr lang="en-US"/>
          </a:p>
        </p:txBody>
      </p:sp>
      <p:sp>
        <p:nvSpPr>
          <p:cNvPr id="6" name="Slide Number Placeholder 5"/>
          <p:cNvSpPr>
            <a:spLocks noGrp="1"/>
          </p:cNvSpPr>
          <p:nvPr>
            <p:ph type="sldNum" sz="quarter" idx="12"/>
          </p:nvPr>
        </p:nvSpPr>
        <p:spPr/>
        <p:txBody>
          <a:bodyPr/>
          <a:lstStyle>
            <a:extLst/>
          </a:lstStyle>
          <a:p>
            <a:fld id="{45292C34-3E5E-4BA5-AF54-F1601B144FB0}" type="slidenum">
              <a:rPr lang="en-US" sz="1400" smtClean="0">
                <a:solidFill>
                  <a:schemeClr val="tx2">
                    <a:shade val="50000"/>
                  </a:schemeClr>
                </a:solidFill>
              </a: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extLst/>
          </a:lstStyle>
          <a:p>
            <a:fld id="{7B6F5390-2769-4912-9342-9742AE520E28}" type="datetime2">
              <a:rPr lang="en-US" smtClean="0"/>
              <a:pPr/>
              <a:t>Tuesday, October 21, 2014</a:t>
            </a:fld>
            <a:endParaRPr lang="en-US"/>
          </a:p>
        </p:txBody>
      </p:sp>
      <p:sp>
        <p:nvSpPr>
          <p:cNvPr id="5" name="Footer Placeholder 4"/>
          <p:cNvSpPr>
            <a:spLocks noGrp="1"/>
          </p:cNvSpPr>
          <p:nvPr>
            <p:ph type="ftr" sz="quarter" idx="11"/>
          </p:nvPr>
        </p:nvSpPr>
        <p:spPr/>
        <p:txBody>
          <a:bodyPr/>
          <a:lstStyle>
            <a:extLst/>
          </a:lstStyle>
          <a:p>
            <a:r>
              <a:rPr lang="it-IT" smtClean="0"/>
              <a:t>Corso di Laboratorio di Algoritmi e Strutture Dati A.A. 2014/2015</a:t>
            </a:r>
            <a:endParaRPr lang="en-US"/>
          </a:p>
        </p:txBody>
      </p:sp>
      <p:sp>
        <p:nvSpPr>
          <p:cNvPr id="6" name="Slide Number Placeholder 5"/>
          <p:cNvSpPr>
            <a:spLocks noGrp="1"/>
          </p:cNvSpPr>
          <p:nvPr>
            <p:ph type="sldNum" sz="quarter" idx="12"/>
          </p:nvPr>
        </p:nvSpPr>
        <p:spPr/>
        <p:txBody>
          <a:bodyPr/>
          <a:lstStyle>
            <a:extLst/>
          </a:lstStyle>
          <a:p>
            <a:fld id="{45292C34-3E5E-4BA5-AF54-F1601B144FB0}" type="slidenum">
              <a:rPr lang="en-US" sz="1400" smtClean="0">
                <a:solidFill>
                  <a:schemeClr val="tx2">
                    <a:shade val="50000"/>
                  </a:schemeClr>
                </a:solidFill>
              </a: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extLst/>
          </a:lstStyle>
          <a:p>
            <a:fld id="{6E916E2A-4965-44B7-8A9E-02E14A8EB73E}" type="datetime2">
              <a:rPr lang="en-US" smtClean="0"/>
              <a:pPr/>
              <a:t>Tuesday, October 21, 2014</a:t>
            </a:fld>
            <a:endParaRPr lang="en-US"/>
          </a:p>
        </p:txBody>
      </p:sp>
      <p:sp>
        <p:nvSpPr>
          <p:cNvPr id="5" name="Footer Placeholder 4"/>
          <p:cNvSpPr>
            <a:spLocks noGrp="1"/>
          </p:cNvSpPr>
          <p:nvPr>
            <p:ph type="ftr" sz="quarter" idx="11"/>
          </p:nvPr>
        </p:nvSpPr>
        <p:spPr/>
        <p:txBody>
          <a:bodyPr/>
          <a:lstStyle>
            <a:extLst/>
          </a:lstStyle>
          <a:p>
            <a:r>
              <a:rPr lang="it-IT" smtClean="0"/>
              <a:t>Corso di Laboratorio di Algoritmi e Strutture Dati A.A. 2014/2015</a:t>
            </a:r>
            <a:endParaRPr lang="en-US"/>
          </a:p>
        </p:txBody>
      </p:sp>
      <p:sp>
        <p:nvSpPr>
          <p:cNvPr id="6" name="Slide Number Placeholder 5"/>
          <p:cNvSpPr>
            <a:spLocks noGrp="1"/>
          </p:cNvSpPr>
          <p:nvPr>
            <p:ph type="sldNum" sz="quarter" idx="12"/>
          </p:nvPr>
        </p:nvSpPr>
        <p:spPr/>
        <p:txBody>
          <a:bodyPr/>
          <a:lstStyle>
            <a:extLst/>
          </a:lstStyle>
          <a:p>
            <a:fld id="{BC410EEA-824F-4D46-AFE7-60426C8C06B0}" type="slidenum">
              <a:rPr lang="en-US" smtClean="0"/>
              <a:pPr/>
              <a:t>‹N›</a:t>
            </a:fld>
            <a:endParaRPr lang="en-US"/>
          </a:p>
        </p:txBody>
      </p:sp>
      <p:sp>
        <p:nvSpPr>
          <p:cNvPr id="7" name="Title 6"/>
          <p:cNvSpPr>
            <a:spLocks noGrp="1"/>
          </p:cNvSpPr>
          <p:nvPr>
            <p:ph type="title"/>
          </p:nvPr>
        </p:nvSpPr>
        <p:spPr/>
        <p:txBody>
          <a:bodyPr rtlCol="0"/>
          <a:lstStyle>
            <a:extLst/>
          </a:lstStyle>
          <a:p>
            <a:r>
              <a:rPr lang="it-IT" smtClean="0"/>
              <a:t>Fare clic per modificare lo stile del titolo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lang="it-IT" smtClean="0"/>
              <a:t>Fare clic per modificare lo stile del titolo</a:t>
            </a:r>
            <a:endParaRPr lang="en-US" dirty="0"/>
          </a:p>
        </p:txBody>
      </p:sp>
      <p:sp>
        <p:nvSpPr>
          <p:cNvPr id="3" name="Text Placeholder 2"/>
          <p:cNvSpPr>
            <a:spLocks noGrp="1"/>
          </p:cNvSpPr>
          <p:nvPr>
            <p:ph type="body" idx="1"/>
          </p:nvPr>
        </p:nvSpPr>
        <p:spPr>
          <a:xfrm>
            <a:off x="3922713" y="2888512"/>
            <a:ext cx="4572000" cy="1454888"/>
          </a:xfrm>
        </p:spPr>
        <p:txBody>
          <a:bodyPr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extLst/>
          </a:lstStyle>
          <a:p>
            <a:fld id="{0BBCF366-4C3B-4704-B896-C2328C15D2A6}" type="datetime2">
              <a:rPr lang="en-US" smtClean="0"/>
              <a:pPr/>
              <a:t>Tuesday, October 21, 2014</a:t>
            </a:fld>
            <a:endParaRPr lang="en-US"/>
          </a:p>
        </p:txBody>
      </p:sp>
      <p:sp>
        <p:nvSpPr>
          <p:cNvPr id="5" name="Footer Placeholder 4"/>
          <p:cNvSpPr>
            <a:spLocks noGrp="1"/>
          </p:cNvSpPr>
          <p:nvPr>
            <p:ph type="ftr" sz="quarter" idx="11"/>
          </p:nvPr>
        </p:nvSpPr>
        <p:spPr/>
        <p:txBody>
          <a:bodyPr/>
          <a:lstStyle>
            <a:extLst/>
          </a:lstStyle>
          <a:p>
            <a:r>
              <a:rPr lang="it-IT" smtClean="0"/>
              <a:t>Corso di Laboratorio di Algoritmi e Strutture Dati A.A. 2014/2015</a:t>
            </a:r>
            <a:endParaRPr lang="en-US"/>
          </a:p>
        </p:txBody>
      </p:sp>
      <p:sp>
        <p:nvSpPr>
          <p:cNvPr id="6" name="Slide Number Placeholder 5"/>
          <p:cNvSpPr>
            <a:spLocks noGrp="1"/>
          </p:cNvSpPr>
          <p:nvPr>
            <p:ph type="sldNum" sz="quarter" idx="12"/>
          </p:nvPr>
        </p:nvSpPr>
        <p:spPr/>
        <p:txBody>
          <a:bodyPr/>
          <a:lstStyle>
            <a:extLst/>
          </a:lstStyle>
          <a:p>
            <a:fld id="{BC410EEA-824F-4D46-AFE7-60426C8C06B0}" type="slidenum">
              <a:rPr lang="en-US" smtClean="0"/>
              <a:pPr/>
              <a:t>‹N›</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extLst/>
          </a:lstStyle>
          <a:p>
            <a:fld id="{64A3FF2B-5781-4B28-8714-F6B8E57F6A44}" type="datetime2">
              <a:rPr lang="en-US" smtClean="0"/>
              <a:pPr/>
              <a:t>Tuesday, October 21, 2014</a:t>
            </a:fld>
            <a:endParaRPr lang="en-US"/>
          </a:p>
        </p:txBody>
      </p:sp>
      <p:sp>
        <p:nvSpPr>
          <p:cNvPr id="6" name="Footer Placeholder 5"/>
          <p:cNvSpPr>
            <a:spLocks noGrp="1"/>
          </p:cNvSpPr>
          <p:nvPr>
            <p:ph type="ftr" sz="quarter" idx="11"/>
          </p:nvPr>
        </p:nvSpPr>
        <p:spPr/>
        <p:txBody>
          <a:bodyPr/>
          <a:lstStyle>
            <a:extLst/>
          </a:lstStyle>
          <a:p>
            <a:r>
              <a:rPr lang="it-IT" smtClean="0"/>
              <a:t>Corso di Laboratorio di Algoritmi e Strutture Dati A.A. 2014/2015</a:t>
            </a:r>
            <a:endParaRPr lang="en-US"/>
          </a:p>
        </p:txBody>
      </p:sp>
      <p:sp>
        <p:nvSpPr>
          <p:cNvPr id="7" name="Slide Number Placeholder 6"/>
          <p:cNvSpPr>
            <a:spLocks noGrp="1"/>
          </p:cNvSpPr>
          <p:nvPr>
            <p:ph type="sldNum" sz="quarter" idx="12"/>
          </p:nvPr>
        </p:nvSpPr>
        <p:spPr/>
        <p:txBody>
          <a:bodyPr/>
          <a:lstStyle>
            <a:extLst/>
          </a:lstStyle>
          <a:p>
            <a:fld id="{BC410EEA-824F-4D46-AFE7-60426C8C06B0}" type="slidenum">
              <a:rPr lang="en-US" smtClean="0"/>
              <a:pPr/>
              <a:t>‹N›</a:t>
            </a:fld>
            <a:endParaRPr lang="en-US"/>
          </a:p>
        </p:txBody>
      </p:sp>
      <p:sp>
        <p:nvSpPr>
          <p:cNvPr id="8" name="Title 7"/>
          <p:cNvSpPr>
            <a:spLocks noGrp="1"/>
          </p:cNvSpPr>
          <p:nvPr>
            <p:ph type="title"/>
          </p:nvPr>
        </p:nvSpPr>
        <p:spPr/>
        <p:txBody>
          <a:bodyPr rtlCol="0"/>
          <a:lstStyle>
            <a:extLst/>
          </a:lstStyle>
          <a:p>
            <a:r>
              <a:rPr lang="it-IT" smtClean="0"/>
              <a:t>Fare clic per modificare lo stile del titolo</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5" name="Content Placeholder 4"/>
          <p:cNvSpPr>
            <a:spLocks noGrp="1"/>
          </p:cNvSpPr>
          <p:nvPr>
            <p:ph sz="quarter" idx="2"/>
          </p:nvPr>
        </p:nvSpPr>
        <p:spPr>
          <a:xfrm>
            <a:off x="457200" y="1472430"/>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 name="Content Placeholder 5"/>
          <p:cNvSpPr>
            <a:spLocks noGrp="1"/>
          </p:cNvSpPr>
          <p:nvPr>
            <p:ph sz="quarter" idx="4"/>
          </p:nvPr>
        </p:nvSpPr>
        <p:spPr>
          <a:xfrm>
            <a:off x="4645025" y="1472430"/>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extLst/>
          </a:lstStyle>
          <a:p>
            <a:fld id="{7630B5A9-9B58-42C9-B772-C5E783DB47F1}" type="datetime2">
              <a:rPr lang="en-US" smtClean="0"/>
              <a:pPr/>
              <a:t>Tuesday, October 21, 2014</a:t>
            </a:fld>
            <a:endParaRPr lang="en-US"/>
          </a:p>
        </p:txBody>
      </p:sp>
      <p:sp>
        <p:nvSpPr>
          <p:cNvPr id="8" name="Footer Placeholder 7"/>
          <p:cNvSpPr>
            <a:spLocks noGrp="1"/>
          </p:cNvSpPr>
          <p:nvPr>
            <p:ph type="ftr" sz="quarter" idx="11"/>
          </p:nvPr>
        </p:nvSpPr>
        <p:spPr/>
        <p:txBody>
          <a:bodyPr/>
          <a:lstStyle>
            <a:extLst/>
          </a:lstStyle>
          <a:p>
            <a:r>
              <a:rPr lang="it-IT" smtClean="0"/>
              <a:t>Corso di Laboratorio di Algoritmi e Strutture Dati A.A. 2014/2015</a:t>
            </a:r>
            <a:endParaRPr lang="en-US"/>
          </a:p>
        </p:txBody>
      </p:sp>
      <p:sp>
        <p:nvSpPr>
          <p:cNvPr id="9" name="Slide Number Placeholder 8"/>
          <p:cNvSpPr>
            <a:spLocks noGrp="1"/>
          </p:cNvSpPr>
          <p:nvPr>
            <p:ph type="sldNum" sz="quarter" idx="12"/>
          </p:nvPr>
        </p:nvSpPr>
        <p:spPr/>
        <p:txBody>
          <a:bodyPr/>
          <a:lstStyle>
            <a:extLst/>
          </a:lstStyle>
          <a:p>
            <a:fld id="{BC410EEA-824F-4D46-AFE7-60426C8C06B0}"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14FEF8D-D149-4A4B-BCA1-BD2C5F64B0F6}" type="datetime2">
              <a:rPr lang="en-US" smtClean="0"/>
              <a:pPr/>
              <a:t>Tuesday, October 21, 2014</a:t>
            </a:fld>
            <a:endParaRPr lang="en-US"/>
          </a:p>
        </p:txBody>
      </p:sp>
      <p:sp>
        <p:nvSpPr>
          <p:cNvPr id="4" name="Footer Placeholder 3"/>
          <p:cNvSpPr>
            <a:spLocks noGrp="1"/>
          </p:cNvSpPr>
          <p:nvPr>
            <p:ph type="ftr" sz="quarter" idx="11"/>
          </p:nvPr>
        </p:nvSpPr>
        <p:spPr/>
        <p:txBody>
          <a:bodyPr/>
          <a:lstStyle>
            <a:extLst/>
          </a:lstStyle>
          <a:p>
            <a:r>
              <a:rPr lang="it-IT" smtClean="0"/>
              <a:t>Corso di Laboratorio di Algoritmi e Strutture Dati A.A. 2014/2015</a:t>
            </a:r>
            <a:endParaRPr lang="en-US"/>
          </a:p>
        </p:txBody>
      </p:sp>
      <p:sp>
        <p:nvSpPr>
          <p:cNvPr id="5" name="Slide Number Placeholder 4"/>
          <p:cNvSpPr>
            <a:spLocks noGrp="1"/>
          </p:cNvSpPr>
          <p:nvPr>
            <p:ph type="sldNum" sz="quarter" idx="12"/>
          </p:nvPr>
        </p:nvSpPr>
        <p:spPr/>
        <p:txBody>
          <a:bodyPr/>
          <a:lstStyle>
            <a:extLst/>
          </a:lstStyle>
          <a:p>
            <a:fld id="{BC410EEA-824F-4D46-AFE7-60426C8C06B0}" type="slidenum">
              <a:rPr lang="en-US" smtClean="0"/>
              <a:pPr/>
              <a:t>‹N›</a:t>
            </a:fld>
            <a:endParaRPr lang="en-US"/>
          </a:p>
        </p:txBody>
      </p:sp>
      <p:sp>
        <p:nvSpPr>
          <p:cNvPr id="6" name="Title 5"/>
          <p:cNvSpPr>
            <a:spLocks noGrp="1"/>
          </p:cNvSpPr>
          <p:nvPr>
            <p:ph type="title"/>
          </p:nvPr>
        </p:nvSpPr>
        <p:spPr/>
        <p:txBody>
          <a:bodyPr rtlCol="0"/>
          <a:lstStyle>
            <a:extLst/>
          </a:lstStyle>
          <a:p>
            <a:r>
              <a:rPr lang="it-IT" smtClean="0"/>
              <a:t>Fare clic per modificare lo stile del titolo</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8919A34-857D-4E85-92CB-EA81046F76C5}" type="datetime2">
              <a:rPr lang="en-US" smtClean="0"/>
              <a:pPr/>
              <a:t>Tuesday, October 21, 2014</a:t>
            </a:fld>
            <a:endParaRPr lang="en-US"/>
          </a:p>
        </p:txBody>
      </p:sp>
      <p:sp>
        <p:nvSpPr>
          <p:cNvPr id="3" name="Footer Placeholder 2"/>
          <p:cNvSpPr>
            <a:spLocks noGrp="1"/>
          </p:cNvSpPr>
          <p:nvPr>
            <p:ph type="ftr" sz="quarter" idx="11"/>
          </p:nvPr>
        </p:nvSpPr>
        <p:spPr/>
        <p:txBody>
          <a:bodyPr/>
          <a:lstStyle>
            <a:extLst/>
          </a:lstStyle>
          <a:p>
            <a:r>
              <a:rPr lang="it-IT" smtClean="0"/>
              <a:t>Corso di Laboratorio di Algoritmi e Strutture Dati A.A. 2014/2015</a:t>
            </a:r>
            <a:endParaRPr lang="en-US"/>
          </a:p>
        </p:txBody>
      </p:sp>
      <p:sp>
        <p:nvSpPr>
          <p:cNvPr id="4" name="Slide Number Placeholder 3"/>
          <p:cNvSpPr>
            <a:spLocks noGrp="1"/>
          </p:cNvSpPr>
          <p:nvPr>
            <p:ph type="sldNum" sz="quarter" idx="12"/>
          </p:nvPr>
        </p:nvSpPr>
        <p:spPr/>
        <p:txBody>
          <a:bodyPr/>
          <a:lstStyle>
            <a:extLst/>
          </a:lstStyle>
          <a:p>
            <a:fld id="{BC410EEA-824F-4D46-AFE7-60426C8C06B0}"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lang="it-IT" smtClean="0"/>
              <a:t>Fare clic per modificare lo stile del titolo</a:t>
            </a:r>
            <a:endParaRPr lang="en-US" dirty="0"/>
          </a:p>
        </p:txBody>
      </p:sp>
      <p:sp>
        <p:nvSpPr>
          <p:cNvPr id="3" name="Text Placeholder 2"/>
          <p:cNvSpPr>
            <a:spLocks noGrp="1"/>
          </p:cNvSpPr>
          <p:nvPr>
            <p:ph type="body" idx="2"/>
          </p:nvPr>
        </p:nvSpPr>
        <p:spPr>
          <a:xfrm>
            <a:off x="4419600" y="5334000"/>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it-IT" smtClean="0"/>
              <a:t>Fare clic per modificare stili del testo dello schema</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a:xfrm>
            <a:off x="6727032" y="6407944"/>
            <a:ext cx="1920240" cy="365760"/>
          </a:xfrm>
        </p:spPr>
        <p:txBody>
          <a:bodyPr/>
          <a:lstStyle>
            <a:extLst/>
          </a:lstStyle>
          <a:p>
            <a:fld id="{20AC486D-A1F7-4EA0-8224-7AAE0560A4E1}" type="datetime2">
              <a:rPr lang="en-US" smtClean="0"/>
              <a:pPr/>
              <a:t>Tuesday, October 21, 2014</a:t>
            </a:fld>
            <a:endParaRPr lang="en-US"/>
          </a:p>
        </p:txBody>
      </p:sp>
      <p:sp>
        <p:nvSpPr>
          <p:cNvPr id="6" name="Footer Placeholder 5"/>
          <p:cNvSpPr>
            <a:spLocks noGrp="1"/>
          </p:cNvSpPr>
          <p:nvPr>
            <p:ph type="ftr" sz="quarter" idx="11"/>
          </p:nvPr>
        </p:nvSpPr>
        <p:spPr/>
        <p:txBody>
          <a:bodyPr/>
          <a:lstStyle>
            <a:extLst/>
          </a:lstStyle>
          <a:p>
            <a:r>
              <a:rPr lang="it-IT" smtClean="0"/>
              <a:t>Corso di Laboratorio di Algoritmi e Strutture Dati A.A. 2014/2015</a:t>
            </a:r>
            <a:endParaRPr lang="en-US"/>
          </a:p>
        </p:txBody>
      </p:sp>
      <p:sp>
        <p:nvSpPr>
          <p:cNvPr id="7" name="Slide Number Placeholder 6"/>
          <p:cNvSpPr>
            <a:spLocks noGrp="1"/>
          </p:cNvSpPr>
          <p:nvPr>
            <p:ph type="sldNum" sz="quarter" idx="12"/>
          </p:nvPr>
        </p:nvSpPr>
        <p:spPr/>
        <p:txBody>
          <a:bodyPr/>
          <a:lstStyle>
            <a:extLst/>
          </a:lstStyle>
          <a:p>
            <a:fld id="{BC410EEA-824F-4D46-AFE7-60426C8C06B0}"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371568"/>
            <a:ext cx="7162800" cy="648232"/>
          </a:xfrm>
          <a:noFill/>
        </p:spPr>
        <p:txBody>
          <a:bodyPr anchor="t"/>
          <a:lstStyle>
            <a:lvl1pPr marL="0" marR="18288" indent="0" algn="r">
              <a:buNone/>
              <a:defRPr sz="1400"/>
            </a:lvl1pPr>
            <a:lvl2pPr>
              <a:defRPr sz="1200"/>
            </a:lvl2pPr>
            <a:lvl3pPr>
              <a:defRPr sz="1000"/>
            </a:lvl3pPr>
            <a:lvl4pPr>
              <a:defRPr sz="900"/>
            </a:lvl4pPr>
            <a:lvl5pPr>
              <a:defRPr sz="900"/>
            </a:lvl5pPr>
            <a:extLst/>
          </a:lstStyle>
          <a:p>
            <a:pPr lvl="0"/>
            <a:r>
              <a:rPr lang="it-IT" smtClean="0"/>
              <a:t>Fare clic per modificare stili del testo dello schema</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lang="it-IT" smtClean="0"/>
              <a:t>Fare clic sull'icona per inserire un'immagine</a:t>
            </a:r>
            <a:endParaRPr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E6A58D9-08F4-401B-A024-88C7FA15E74F}" type="datetime2">
              <a:rPr lang="en-US" smtClean="0"/>
              <a:pPr/>
              <a:t>Tuesday, October 21, 2014</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it-IT" smtClean="0">
                <a:solidFill>
                  <a:schemeClr val="tx1"/>
                </a:solidFill>
              </a:rPr>
              <a:t>Corso di Laboratorio di Algoritmi e Strutture Dati A.A. 2014/2015</a:t>
            </a:r>
            <a:endParaRPr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C410EEA-824F-4D46-AFE7-60426C8C06B0}" type="slidenum">
              <a:rPr lang="en-US" smtClean="0"/>
              <a:pPr/>
              <a:t>‹N›</a:t>
            </a:fld>
            <a:endParaRPr lang="en-US">
              <a:solidFill>
                <a:schemeClr val="tx1"/>
              </a:solidFill>
            </a:endParaRPr>
          </a:p>
        </p:txBody>
      </p:sp>
      <p:sp>
        <p:nvSpPr>
          <p:cNvPr id="2" name="Title 1"/>
          <p:cNvSpPr>
            <a:spLocks noGrp="1"/>
          </p:cNvSpPr>
          <p:nvPr>
            <p:ph type="title"/>
          </p:nvPr>
        </p:nvSpPr>
        <p:spPr>
          <a:xfrm>
            <a:off x="228600" y="4807688"/>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it-IT" smtClean="0"/>
              <a:t>Fare clic per modificare lo stile del titolo</a:t>
            </a:r>
            <a:endParaRPr lang="en-US" dirty="0"/>
          </a:p>
        </p:txBody>
      </p:sp>
      <p:sp>
        <p:nvSpPr>
          <p:cNvPr id="8" name="Shap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9" name="Shap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hap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2" name="Shap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it-IT" smtClean="0"/>
              <a:t>Fare clic per modificare lo stile del titolo</a:t>
            </a:r>
            <a:endParaRPr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a:defRPr sz="1000">
                <a:solidFill>
                  <a:schemeClr val="tx1"/>
                </a:solidFill>
              </a:defRPr>
            </a:lvl1pPr>
            <a:extLst/>
          </a:lstStyle>
          <a:p>
            <a:fld id="{343A2FC5-94FC-4FC8-968E-07AE894BA4BB}" type="datetime2">
              <a:rPr lang="en-US" smtClean="0"/>
              <a:pPr/>
              <a:t>Tuesday, October 21, 2014</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a:defRPr sz="1000">
                <a:solidFill>
                  <a:schemeClr val="tx1"/>
                </a:solidFill>
              </a:defRPr>
            </a:lvl1pPr>
            <a:extLst/>
          </a:lstStyle>
          <a:p>
            <a:pPr algn="r"/>
            <a:r>
              <a:rPr lang="it-IT" sz="1000" smtClean="0">
                <a:solidFill>
                  <a:schemeClr val="tx1"/>
                </a:solidFill>
              </a:rPr>
              <a:t>Corso di Laboratorio di Algoritmi e Strutture Dati A.A. 2014/2015</a:t>
            </a:r>
            <a:endParaRPr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a:defRPr sz="1000" b="0">
                <a:solidFill>
                  <a:schemeClr val="tx1"/>
                </a:solidFill>
              </a:defRPr>
            </a:lvl1pPr>
            <a:extLst/>
          </a:lstStyle>
          <a:p>
            <a:fld id="{45292C34-3E5E-4BA5-AF54-F1601B144FB0}" type="slidenum">
              <a:rPr lang="en-US" sz="1400" smtClean="0">
                <a:solidFill>
                  <a:schemeClr val="tx2">
                    <a:shade val="50000"/>
                  </a:schemeClr>
                </a:solidFill>
              </a:rPr>
              <a:pPr/>
              <a:t>‹N›</a:t>
            </a:fld>
            <a:endParaRPr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dt="0"/>
  <p:txStyles>
    <p:titleStyle>
      <a:lvl1pPr algn="l" rtl="0" eaLnBrk="1" latinLnBrk="0" hangingPunct="1">
        <a:spcBef>
          <a:spcPct val="0"/>
        </a:spcBef>
        <a:buNone/>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5000"/>
        <a:buFont typeface="Wingdings 3"/>
        <a:buChar char=""/>
        <a:defRPr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sz="16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611560" y="908720"/>
            <a:ext cx="7772400" cy="1152128"/>
          </a:xfrm>
        </p:spPr>
        <p:txBody>
          <a:bodyPr>
            <a:normAutofit/>
          </a:bodyPr>
          <a:lstStyle/>
          <a:p>
            <a:r>
              <a:rPr lang="it-IT" sz="3600" b="1" kern="1200" dirty="0" smtClean="0">
                <a:solidFill>
                  <a:schemeClr val="tx2"/>
                </a:solidFill>
                <a:effectLst>
                  <a:outerShdw blurRad="31750" dist="25400" dir="5400000" algn="tl" rotWithShape="0">
                    <a:srgbClr val="000000">
                      <a:alpha val="25000"/>
                    </a:srgbClr>
                  </a:outerShdw>
                </a:effectLst>
                <a:latin typeface="+mj-lt"/>
                <a:ea typeface="+mj-ea"/>
                <a:cs typeface="+mj-cs"/>
              </a:rPr>
              <a:t>Università degli Studi dell’Aquila</a:t>
            </a:r>
            <a:endParaRPr lang="it-IT" sz="3600" dirty="0"/>
          </a:p>
        </p:txBody>
      </p:sp>
      <p:sp>
        <p:nvSpPr>
          <p:cNvPr id="3" name="Rectangle 2"/>
          <p:cNvSpPr>
            <a:spLocks noGrp="1"/>
          </p:cNvSpPr>
          <p:nvPr>
            <p:ph type="subTitle" idx="1"/>
          </p:nvPr>
        </p:nvSpPr>
        <p:spPr>
          <a:xfrm>
            <a:off x="755576" y="3933056"/>
            <a:ext cx="7772400" cy="1199704"/>
          </a:xfrm>
        </p:spPr>
        <p:txBody>
          <a:bodyPr>
            <a:normAutofit lnSpcReduction="10000"/>
          </a:bodyPr>
          <a:lstStyle/>
          <a:p>
            <a:r>
              <a:rPr lang="it-IT" sz="2400" kern="1200" dirty="0" smtClean="0">
                <a:solidFill>
                  <a:schemeClr val="tx2"/>
                </a:solidFill>
                <a:latin typeface="+mn-lt"/>
                <a:ea typeface="+mn-ea"/>
                <a:cs typeface="+mn-cs"/>
              </a:rPr>
              <a:t>Corso di Algoritmi e Strutture Dati con Laboratorio</a:t>
            </a:r>
          </a:p>
          <a:p>
            <a:r>
              <a:rPr lang="it-IT" sz="2400" dirty="0" smtClean="0"/>
              <a:t>A.A. 2014/15</a:t>
            </a:r>
          </a:p>
          <a:p>
            <a:pPr algn="ctr"/>
            <a:r>
              <a:rPr lang="it-IT" sz="2400" b="1" dirty="0" smtClean="0"/>
              <a:t>Lezione 5.1  The </a:t>
            </a:r>
            <a:r>
              <a:rPr lang="it-IT" sz="2400" b="1" dirty="0" err="1" smtClean="0"/>
              <a:t>String</a:t>
            </a:r>
            <a:r>
              <a:rPr lang="it-IT" sz="2400" b="1" dirty="0" smtClean="0"/>
              <a:t> and Scanner </a:t>
            </a:r>
            <a:r>
              <a:rPr lang="it-IT" sz="2400" b="1" dirty="0" err="1" smtClean="0"/>
              <a:t>classes</a:t>
            </a:r>
            <a:endParaRPr lang="it-IT" sz="2400" b="1" dirty="0"/>
          </a:p>
        </p:txBody>
      </p:sp>
      <p:pic>
        <p:nvPicPr>
          <p:cNvPr id="16386" name="Picture 2" descr="https://pbs.twimg.com/profile_images/844881776/logo-univaq.png"/>
          <p:cNvPicPr>
            <a:picLocks noChangeAspect="1" noChangeArrowheads="1"/>
          </p:cNvPicPr>
          <p:nvPr/>
        </p:nvPicPr>
        <p:blipFill>
          <a:blip r:embed="rId3" cstate="print"/>
          <a:srcRect/>
          <a:stretch>
            <a:fillRect/>
          </a:stretch>
        </p:blipFill>
        <p:spPr bwMode="auto">
          <a:xfrm>
            <a:off x="4067944" y="260648"/>
            <a:ext cx="876258" cy="972795"/>
          </a:xfrm>
          <a:prstGeom prst="rect">
            <a:avLst/>
          </a:prstGeom>
          <a:noFill/>
        </p:spPr>
      </p:pic>
      <p:pic>
        <p:nvPicPr>
          <p:cNvPr id="16388" name="Picture 4" descr="http://www.disim.univaq.it/main/skins/aqua/img/logo-2.png"/>
          <p:cNvPicPr>
            <a:picLocks noChangeAspect="1" noChangeArrowheads="1"/>
          </p:cNvPicPr>
          <p:nvPr/>
        </p:nvPicPr>
        <p:blipFill>
          <a:blip r:embed="rId4" cstate="print"/>
          <a:srcRect/>
          <a:stretch>
            <a:fillRect/>
          </a:stretch>
        </p:blipFill>
        <p:spPr bwMode="auto">
          <a:xfrm>
            <a:off x="1043608" y="1988840"/>
            <a:ext cx="6076415" cy="151216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spcBef>
                <a:spcPct val="50000"/>
              </a:spcBef>
              <a:buSzPct val="85000"/>
              <a:buNone/>
            </a:pPr>
            <a:r>
              <a:rPr lang="en-US" altLang="en-US" sz="2600" b="1" dirty="0" smtClean="0">
                <a:latin typeface="Courier New" pitchFamily="49" charset="0"/>
                <a:cs typeface="Courier New" pitchFamily="49" charset="0"/>
              </a:rPr>
              <a:t>String w = null;</a:t>
            </a:r>
            <a:endParaRPr lang="en-US" altLang="en-US" sz="2600" dirty="0" smtClean="0"/>
          </a:p>
          <a:p>
            <a:pPr>
              <a:spcBef>
                <a:spcPct val="50000"/>
              </a:spcBef>
              <a:buSzPct val="85000"/>
            </a:pPr>
            <a:r>
              <a:rPr lang="en-US" altLang="en-US" sz="2600" dirty="0" smtClean="0">
                <a:latin typeface="Courier New" pitchFamily="49" charset="0"/>
                <a:cs typeface="Courier New" pitchFamily="49" charset="0"/>
              </a:rPr>
              <a:t>w</a:t>
            </a:r>
            <a:r>
              <a:rPr lang="en-US" altLang="en-US" sz="2600" dirty="0" smtClean="0">
                <a:latin typeface="Times New Roman" pitchFamily="18" charset="0"/>
              </a:rPr>
              <a:t> does not contain the address of any </a:t>
            </a:r>
            <a:r>
              <a:rPr lang="en-US" altLang="en-US" sz="2600" dirty="0" smtClean="0">
                <a:latin typeface="Courier New" pitchFamily="49" charset="0"/>
                <a:cs typeface="Courier New" pitchFamily="49" charset="0"/>
              </a:rPr>
              <a:t>String</a:t>
            </a:r>
            <a:r>
              <a:rPr lang="en-US" altLang="en-US" sz="2600" dirty="0" smtClean="0">
                <a:latin typeface="Times New Roman" pitchFamily="18" charset="0"/>
              </a:rPr>
              <a:t> object, so </a:t>
            </a:r>
            <a:r>
              <a:rPr lang="en-US" altLang="en-US" sz="2600" dirty="0" smtClean="0">
                <a:latin typeface="Courier New" pitchFamily="49" charset="0"/>
                <a:cs typeface="Courier New" pitchFamily="49" charset="0"/>
              </a:rPr>
              <a:t>w</a:t>
            </a:r>
            <a:r>
              <a:rPr lang="en-US" altLang="en-US" sz="2600" dirty="0" smtClean="0">
                <a:latin typeface="Times New Roman" pitchFamily="18" charset="0"/>
              </a:rPr>
              <a:t> cannot be used to call any </a:t>
            </a:r>
            <a:r>
              <a:rPr lang="en-US" altLang="en-US" sz="2600" dirty="0" smtClean="0">
                <a:latin typeface="Courier New" pitchFamily="49" charset="0"/>
                <a:cs typeface="Courier New" pitchFamily="49" charset="0"/>
              </a:rPr>
              <a:t>String</a:t>
            </a:r>
            <a:r>
              <a:rPr lang="en-US" altLang="en-US" sz="2600" dirty="0" smtClean="0">
                <a:latin typeface="Times New Roman" pitchFamily="18" charset="0"/>
              </a:rPr>
              <a:t> methods. </a:t>
            </a:r>
          </a:p>
          <a:p>
            <a:pPr>
              <a:spcBef>
                <a:spcPct val="50000"/>
              </a:spcBef>
              <a:buSzPct val="85000"/>
            </a:pPr>
            <a:r>
              <a:rPr lang="en-US" altLang="en-US" sz="2600" dirty="0" smtClean="0">
                <a:latin typeface="Times New Roman" pitchFamily="18" charset="0"/>
              </a:rPr>
              <a:t>The </a:t>
            </a:r>
            <a:r>
              <a:rPr lang="en-US" altLang="en-US" sz="2600" b="1" dirty="0" smtClean="0">
                <a:solidFill>
                  <a:srgbClr val="FF0000"/>
                </a:solidFill>
                <a:latin typeface="Courier New" pitchFamily="49" charset="0"/>
                <a:cs typeface="Courier New" pitchFamily="49" charset="0"/>
              </a:rPr>
              <a:t>equals</a:t>
            </a:r>
            <a:r>
              <a:rPr lang="en-US" altLang="en-US" sz="2600" dirty="0" smtClean="0">
                <a:latin typeface="Times New Roman" pitchFamily="18" charset="0"/>
              </a:rPr>
              <a:t> method tests for equality of objects, and the == operator tests for equality of references. </a:t>
            </a:r>
          </a:p>
          <a:p>
            <a:pPr>
              <a:spcBef>
                <a:spcPct val="50000"/>
              </a:spcBef>
              <a:buSzPct val="85000"/>
            </a:pPr>
            <a:endParaRPr lang="en-US" altLang="en-US" sz="2600" dirty="0" smtClean="0">
              <a:latin typeface="Times New Roman" pitchFamily="18" charset="0"/>
            </a:endParaRPr>
          </a:p>
          <a:p>
            <a:pPr>
              <a:spcBef>
                <a:spcPct val="50000"/>
              </a:spcBef>
              <a:buSzPct val="85000"/>
              <a:buNone/>
            </a:pPr>
            <a:endParaRPr lang="en-US" altLang="en-US" sz="2600" dirty="0" smtClean="0">
              <a:latin typeface="Times New Roman" pitchFamily="18" charset="0"/>
            </a:endParaRPr>
          </a:p>
          <a:p>
            <a:pPr>
              <a:spcBef>
                <a:spcPct val="50000"/>
              </a:spcBef>
              <a:buSzPct val="85000"/>
              <a:buNone/>
            </a:pPr>
            <a:endParaRPr lang="en-US" altLang="en-US" sz="2600" dirty="0" smtClean="0">
              <a:latin typeface="Times New Roman" pitchFamily="18" charset="0"/>
            </a:endParaRPr>
          </a:p>
          <a:p>
            <a:pPr>
              <a:buNone/>
            </a:pPr>
            <a:endParaRPr lang="it-IT" sz="2600" dirty="0"/>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10</a:t>
            </a:fld>
            <a:endParaRPr lang="en-US"/>
          </a:p>
        </p:txBody>
      </p:sp>
      <p:sp>
        <p:nvSpPr>
          <p:cNvPr id="5" name="Titolo 4"/>
          <p:cNvSpPr>
            <a:spLocks noGrp="1"/>
          </p:cNvSpPr>
          <p:nvPr>
            <p:ph type="title"/>
          </p:nvPr>
        </p:nvSpPr>
        <p:spPr/>
        <p:txBody>
          <a:bodyPr vert="horz" rtlCol="0" anchor="ctr">
            <a:normAutofit/>
            <a:scene3d>
              <a:camera prst="orthographicFront"/>
              <a:lightRig rig="soft" dir="t"/>
            </a:scene3d>
            <a:sp3d prstMaterial="softEdge">
              <a:bevelT w="25400" h="25400"/>
            </a:sp3d>
          </a:bodyPr>
          <a:lstStyle/>
          <a:p>
            <a:pPr algn="r"/>
            <a:r>
              <a:rPr lang="en-US" altLang="en-US" sz="2800" dirty="0" smtClean="0">
                <a:cs typeface="Courier New" pitchFamily="49" charset="0"/>
              </a:rPr>
              <a:t>Method specification</a:t>
            </a:r>
            <a:endParaRPr lang="it-IT" sz="2800" dirty="0" smtClean="0">
              <a:cs typeface="Courier New" pitchFamily="49"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lgn="ctr">
              <a:spcBef>
                <a:spcPct val="50000"/>
              </a:spcBef>
              <a:buSzPct val="85000"/>
              <a:buNone/>
            </a:pPr>
            <a:r>
              <a:rPr lang="en-US" altLang="en-US" sz="2600" dirty="0" smtClean="0">
                <a:latin typeface="Courier New" pitchFamily="49" charset="0"/>
                <a:cs typeface="Courier New" pitchFamily="49" charset="0"/>
              </a:rPr>
              <a:t>String y1 = “Aloha”;</a:t>
            </a:r>
          </a:p>
          <a:p>
            <a:pPr algn="ctr">
              <a:spcBef>
                <a:spcPct val="50000"/>
              </a:spcBef>
              <a:buSzPct val="85000"/>
              <a:buNone/>
            </a:pPr>
            <a:r>
              <a:rPr lang="en-US" altLang="en-US" sz="2600" dirty="0" smtClean="0">
                <a:latin typeface="Courier New" pitchFamily="49" charset="0"/>
                <a:cs typeface="Courier New" pitchFamily="49" charset="0"/>
              </a:rPr>
              <a:t>String y2 = “Aloha”;</a:t>
            </a:r>
          </a:p>
          <a:p>
            <a:pPr>
              <a:spcBef>
                <a:spcPct val="50000"/>
              </a:spcBef>
              <a:buSzPct val="85000"/>
            </a:pPr>
            <a:r>
              <a:rPr lang="en-US" altLang="en-US" sz="2600" b="1" dirty="0" smtClean="0">
                <a:latin typeface="Times New Roman" pitchFamily="18" charset="0"/>
              </a:rPr>
              <a:t>These statements create two references, </a:t>
            </a:r>
            <a:r>
              <a:rPr lang="en-US" altLang="en-US" sz="2600" dirty="0" smtClean="0">
                <a:latin typeface="Courier New" pitchFamily="49" charset="0"/>
                <a:cs typeface="Courier New" pitchFamily="49" charset="0"/>
              </a:rPr>
              <a:t>y1</a:t>
            </a:r>
            <a:r>
              <a:rPr lang="en-US" altLang="en-US" sz="2600" b="1" dirty="0" smtClean="0">
                <a:latin typeface="Times New Roman" pitchFamily="18" charset="0"/>
              </a:rPr>
              <a:t> and </a:t>
            </a:r>
            <a:r>
              <a:rPr lang="en-US" altLang="en-US" sz="2600" dirty="0" smtClean="0">
                <a:latin typeface="Courier New" pitchFamily="49" charset="0"/>
                <a:cs typeface="Courier New" pitchFamily="49" charset="0"/>
              </a:rPr>
              <a:t>y2</a:t>
            </a:r>
            <a:r>
              <a:rPr lang="en-US" altLang="en-US" sz="2600" b="1" dirty="0" smtClean="0">
                <a:latin typeface="Times New Roman" pitchFamily="18" charset="0"/>
              </a:rPr>
              <a:t>, to the same string object, so </a:t>
            </a:r>
          </a:p>
          <a:p>
            <a:pPr algn="ctr">
              <a:spcBef>
                <a:spcPct val="50000"/>
              </a:spcBef>
              <a:buSzPct val="85000"/>
              <a:buNone/>
            </a:pPr>
            <a:r>
              <a:rPr lang="en-US" altLang="en-US" sz="2600" dirty="0" smtClean="0">
                <a:latin typeface="Courier New" pitchFamily="49" charset="0"/>
                <a:cs typeface="Courier New" pitchFamily="49" charset="0"/>
              </a:rPr>
              <a:t>y1 == y2   // returns true</a:t>
            </a:r>
          </a:p>
          <a:p>
            <a:pPr algn="ctr">
              <a:spcBef>
                <a:spcPct val="50000"/>
              </a:spcBef>
              <a:buSzPct val="85000"/>
              <a:buNone/>
            </a:pPr>
            <a:r>
              <a:rPr lang="en-US" altLang="en-US" sz="2600" dirty="0" smtClean="0">
                <a:latin typeface="Courier New" pitchFamily="49" charset="0"/>
                <a:cs typeface="Courier New" pitchFamily="49" charset="0"/>
              </a:rPr>
              <a:t>y1 == t   // returns false</a:t>
            </a:r>
            <a:endParaRPr lang="en-US" altLang="en-US" sz="2600" b="1" dirty="0" smtClean="0">
              <a:latin typeface="Courier New" pitchFamily="49" charset="0"/>
              <a:cs typeface="Courier New" pitchFamily="49" charset="0"/>
            </a:endParaRPr>
          </a:p>
          <a:p>
            <a:pPr>
              <a:spcBef>
                <a:spcPct val="50000"/>
              </a:spcBef>
              <a:buSzPct val="85000"/>
            </a:pPr>
            <a:r>
              <a:rPr lang="en-US" altLang="en-US" sz="2600" b="1" dirty="0" smtClean="0">
                <a:latin typeface="Times New Roman" pitchFamily="18" charset="0"/>
              </a:rPr>
              <a:t>but</a:t>
            </a:r>
          </a:p>
          <a:p>
            <a:pPr algn="ctr">
              <a:spcBef>
                <a:spcPct val="50000"/>
              </a:spcBef>
              <a:buSzPct val="85000"/>
              <a:buNone/>
            </a:pPr>
            <a:r>
              <a:rPr lang="en-US" altLang="en-US" sz="2600" dirty="0" smtClean="0">
                <a:latin typeface="Courier New" pitchFamily="49" charset="0"/>
                <a:cs typeface="Courier New" pitchFamily="49" charset="0"/>
              </a:rPr>
              <a:t>y1.equals (t)   // returns true</a:t>
            </a:r>
          </a:p>
          <a:p>
            <a:pPr>
              <a:lnSpc>
                <a:spcPct val="70000"/>
              </a:lnSpc>
              <a:spcBef>
                <a:spcPct val="50000"/>
              </a:spcBef>
              <a:buSzPct val="85000"/>
              <a:buNone/>
            </a:pPr>
            <a:endParaRPr lang="en-US" altLang="en-US" sz="2600" dirty="0" smtClean="0">
              <a:latin typeface="Courier New" pitchFamily="49" charset="0"/>
              <a:cs typeface="Courier New" pitchFamily="49" charset="0"/>
            </a:endParaRPr>
          </a:p>
          <a:p>
            <a:pPr>
              <a:lnSpc>
                <a:spcPct val="70000"/>
              </a:lnSpc>
              <a:spcBef>
                <a:spcPct val="50000"/>
              </a:spcBef>
              <a:buSzPct val="85000"/>
              <a:buNone/>
            </a:pPr>
            <a:endParaRPr lang="en-US" altLang="en-US" sz="2600" dirty="0" smtClean="0">
              <a:latin typeface="Times New Roman" pitchFamily="18" charset="0"/>
            </a:endParaRPr>
          </a:p>
          <a:p>
            <a:pPr>
              <a:spcBef>
                <a:spcPct val="50000"/>
              </a:spcBef>
              <a:buSzPct val="85000"/>
              <a:buNone/>
            </a:pPr>
            <a:endParaRPr lang="en-US" altLang="en-US" sz="2600" dirty="0" smtClean="0">
              <a:latin typeface="Times New Roman" pitchFamily="18" charset="0"/>
            </a:endParaRPr>
          </a:p>
          <a:p>
            <a:pPr>
              <a:buNone/>
            </a:pPr>
            <a:endParaRPr lang="it-IT" sz="2600" dirty="0"/>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11</a:t>
            </a:fld>
            <a:endParaRPr lang="en-US"/>
          </a:p>
        </p:txBody>
      </p:sp>
      <p:sp>
        <p:nvSpPr>
          <p:cNvPr id="5" name="Titolo 4"/>
          <p:cNvSpPr>
            <a:spLocks noGrp="1"/>
          </p:cNvSpPr>
          <p:nvPr>
            <p:ph type="title"/>
          </p:nvPr>
        </p:nvSpPr>
        <p:spPr/>
        <p:txBody>
          <a:bodyPr vert="horz" rtlCol="0" anchor="ctr">
            <a:normAutofit/>
            <a:scene3d>
              <a:camera prst="orthographicFront"/>
              <a:lightRig rig="soft" dir="t"/>
            </a:scene3d>
            <a:sp3d prstMaterial="softEdge">
              <a:bevelT w="25400" h="25400"/>
            </a:sp3d>
          </a:bodyPr>
          <a:lstStyle/>
          <a:p>
            <a:pPr algn="r"/>
            <a:r>
              <a:rPr lang="en-US" altLang="en-US" sz="2800" dirty="0" smtClean="0">
                <a:cs typeface="Courier New" pitchFamily="49" charset="0"/>
              </a:rPr>
              <a:t>Method specification</a:t>
            </a:r>
            <a:endParaRPr lang="it-IT" sz="2800" dirty="0" smtClean="0">
              <a:cs typeface="Courier New" pitchFamily="49"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20000"/>
          </a:bodyPr>
          <a:lstStyle/>
          <a:p>
            <a:pPr>
              <a:spcBef>
                <a:spcPct val="50000"/>
              </a:spcBef>
              <a:buSzPct val="85000"/>
              <a:buNone/>
            </a:pPr>
            <a:r>
              <a:rPr lang="en-US" altLang="en-US" sz="2800" b="1" dirty="0" smtClean="0">
                <a:latin typeface="Courier New" pitchFamily="49" charset="0"/>
                <a:cs typeface="Courier New" pitchFamily="49" charset="0"/>
              </a:rPr>
              <a:t>String z = new String (“Aloha”);</a:t>
            </a:r>
          </a:p>
          <a:p>
            <a:pPr>
              <a:spcBef>
                <a:spcPct val="50000"/>
              </a:spcBef>
              <a:buSzPct val="85000"/>
            </a:pPr>
            <a:r>
              <a:rPr lang="en-US" altLang="en-US" sz="2800" b="1" dirty="0" smtClean="0"/>
              <a:t>Determine the result returned in each case:</a:t>
            </a:r>
          </a:p>
          <a:p>
            <a:pPr>
              <a:spcBef>
                <a:spcPct val="50000"/>
              </a:spcBef>
              <a:buSzPct val="85000"/>
            </a:pPr>
            <a:endParaRPr lang="en-US" altLang="en-US" sz="800" b="1" dirty="0" smtClean="0"/>
          </a:p>
          <a:p>
            <a:pPr>
              <a:lnSpc>
                <a:spcPct val="70000"/>
              </a:lnSpc>
              <a:spcBef>
                <a:spcPct val="50000"/>
              </a:spcBef>
              <a:buSzPct val="85000"/>
              <a:buNone/>
            </a:pPr>
            <a:r>
              <a:rPr lang="en-US" altLang="en-US" sz="2900" dirty="0" err="1" smtClean="0">
                <a:latin typeface="Courier New" pitchFamily="49" charset="0"/>
                <a:cs typeface="Courier New" pitchFamily="49" charset="0"/>
              </a:rPr>
              <a:t>s.equals</a:t>
            </a:r>
            <a:r>
              <a:rPr lang="en-US" altLang="en-US" sz="2900" dirty="0" smtClean="0">
                <a:latin typeface="Courier New" pitchFamily="49" charset="0"/>
                <a:cs typeface="Courier New" pitchFamily="49" charset="0"/>
              </a:rPr>
              <a:t> (“”)</a:t>
            </a:r>
          </a:p>
          <a:p>
            <a:pPr>
              <a:lnSpc>
                <a:spcPct val="70000"/>
              </a:lnSpc>
              <a:spcBef>
                <a:spcPct val="50000"/>
              </a:spcBef>
              <a:buSzPct val="85000"/>
              <a:buNone/>
            </a:pPr>
            <a:r>
              <a:rPr lang="en-US" altLang="en-US" sz="2900" dirty="0" smtClean="0">
                <a:latin typeface="Courier New" pitchFamily="49" charset="0"/>
                <a:cs typeface="Courier New" pitchFamily="49" charset="0"/>
              </a:rPr>
              <a:t>s == “”</a:t>
            </a:r>
          </a:p>
          <a:p>
            <a:pPr>
              <a:lnSpc>
                <a:spcPct val="70000"/>
              </a:lnSpc>
              <a:spcBef>
                <a:spcPct val="50000"/>
              </a:spcBef>
              <a:buSzPct val="85000"/>
              <a:buNone/>
            </a:pPr>
            <a:r>
              <a:rPr lang="en-US" altLang="en-US" sz="2900" dirty="0" err="1" smtClean="0">
                <a:latin typeface="Courier New" pitchFamily="49" charset="0"/>
                <a:cs typeface="Courier New" pitchFamily="49" charset="0"/>
              </a:rPr>
              <a:t>t.equals</a:t>
            </a:r>
            <a:r>
              <a:rPr lang="en-US" altLang="en-US" sz="2900" dirty="0" smtClean="0">
                <a:latin typeface="Courier New" pitchFamily="49" charset="0"/>
                <a:cs typeface="Courier New" pitchFamily="49" charset="0"/>
              </a:rPr>
              <a:t> (“Aloha”)</a:t>
            </a:r>
          </a:p>
          <a:p>
            <a:pPr>
              <a:lnSpc>
                <a:spcPct val="70000"/>
              </a:lnSpc>
              <a:spcBef>
                <a:spcPct val="50000"/>
              </a:spcBef>
              <a:buSzPct val="85000"/>
              <a:buNone/>
            </a:pPr>
            <a:r>
              <a:rPr lang="en-US" altLang="en-US" sz="2900" dirty="0" smtClean="0">
                <a:latin typeface="Courier New" pitchFamily="49" charset="0"/>
                <a:cs typeface="Courier New" pitchFamily="49" charset="0"/>
              </a:rPr>
              <a:t>t == “Aloha”</a:t>
            </a:r>
          </a:p>
          <a:p>
            <a:pPr>
              <a:lnSpc>
                <a:spcPct val="70000"/>
              </a:lnSpc>
              <a:spcBef>
                <a:spcPct val="50000"/>
              </a:spcBef>
              <a:buSzPct val="85000"/>
              <a:buNone/>
            </a:pPr>
            <a:r>
              <a:rPr lang="en-US" altLang="en-US" sz="2900" dirty="0" err="1" smtClean="0">
                <a:latin typeface="Courier New" pitchFamily="49" charset="0"/>
                <a:cs typeface="Courier New" pitchFamily="49" charset="0"/>
              </a:rPr>
              <a:t>t.equals</a:t>
            </a:r>
            <a:r>
              <a:rPr lang="en-US" altLang="en-US" sz="2900" dirty="0" smtClean="0">
                <a:latin typeface="Courier New" pitchFamily="49" charset="0"/>
                <a:cs typeface="Courier New" pitchFamily="49" charset="0"/>
              </a:rPr>
              <a:t> (null)</a:t>
            </a:r>
          </a:p>
          <a:p>
            <a:pPr>
              <a:lnSpc>
                <a:spcPct val="70000"/>
              </a:lnSpc>
              <a:spcBef>
                <a:spcPct val="50000"/>
              </a:spcBef>
              <a:buSzPct val="85000"/>
              <a:buNone/>
            </a:pPr>
            <a:r>
              <a:rPr lang="en-US" altLang="en-US" sz="2900" dirty="0" err="1" smtClean="0">
                <a:latin typeface="Courier New" pitchFamily="49" charset="0"/>
                <a:cs typeface="Courier New" pitchFamily="49" charset="0"/>
              </a:rPr>
              <a:t>t.equals</a:t>
            </a:r>
            <a:r>
              <a:rPr lang="en-US" altLang="en-US" sz="2900" dirty="0" smtClean="0">
                <a:latin typeface="Courier New" pitchFamily="49" charset="0"/>
                <a:cs typeface="Courier New" pitchFamily="49" charset="0"/>
              </a:rPr>
              <a:t> (z)</a:t>
            </a:r>
          </a:p>
          <a:p>
            <a:pPr>
              <a:lnSpc>
                <a:spcPct val="70000"/>
              </a:lnSpc>
              <a:spcBef>
                <a:spcPct val="50000"/>
              </a:spcBef>
              <a:buSzPct val="85000"/>
              <a:buNone/>
            </a:pPr>
            <a:r>
              <a:rPr lang="en-US" altLang="en-US" sz="2900" dirty="0" smtClean="0">
                <a:latin typeface="Courier New" pitchFamily="49" charset="0"/>
                <a:cs typeface="Courier New" pitchFamily="49" charset="0"/>
              </a:rPr>
              <a:t>t == z</a:t>
            </a:r>
          </a:p>
          <a:p>
            <a:pPr>
              <a:lnSpc>
                <a:spcPct val="70000"/>
              </a:lnSpc>
              <a:spcBef>
                <a:spcPct val="50000"/>
              </a:spcBef>
              <a:buSzPct val="85000"/>
              <a:buNone/>
            </a:pPr>
            <a:r>
              <a:rPr lang="en-US" altLang="en-US" sz="2900" dirty="0" err="1" smtClean="0">
                <a:latin typeface="Courier New" pitchFamily="49" charset="0"/>
                <a:cs typeface="Courier New" pitchFamily="49" charset="0"/>
              </a:rPr>
              <a:t>w.equals</a:t>
            </a:r>
            <a:r>
              <a:rPr lang="en-US" altLang="en-US" sz="2900" dirty="0" smtClean="0">
                <a:latin typeface="Courier New" pitchFamily="49" charset="0"/>
                <a:cs typeface="Courier New" pitchFamily="49" charset="0"/>
              </a:rPr>
              <a:t> (null)</a:t>
            </a:r>
          </a:p>
          <a:p>
            <a:pPr>
              <a:lnSpc>
                <a:spcPct val="70000"/>
              </a:lnSpc>
              <a:spcBef>
                <a:spcPct val="50000"/>
              </a:spcBef>
              <a:buSzPct val="85000"/>
              <a:buNone/>
            </a:pPr>
            <a:r>
              <a:rPr lang="en-US" altLang="en-US" sz="2900" dirty="0" smtClean="0">
                <a:latin typeface="Courier New" pitchFamily="49" charset="0"/>
                <a:cs typeface="Courier New" pitchFamily="49" charset="0"/>
              </a:rPr>
              <a:t>w == null</a:t>
            </a:r>
          </a:p>
          <a:p>
            <a:pPr>
              <a:lnSpc>
                <a:spcPct val="70000"/>
              </a:lnSpc>
              <a:spcBef>
                <a:spcPct val="50000"/>
              </a:spcBef>
              <a:buSzPct val="85000"/>
              <a:buNone/>
            </a:pPr>
            <a:endParaRPr lang="en-US" altLang="en-US" sz="2800" dirty="0" smtClean="0">
              <a:latin typeface="Courier New" pitchFamily="49" charset="0"/>
              <a:cs typeface="Courier New" pitchFamily="49" charset="0"/>
            </a:endParaRPr>
          </a:p>
          <a:p>
            <a:pPr>
              <a:lnSpc>
                <a:spcPct val="70000"/>
              </a:lnSpc>
              <a:spcBef>
                <a:spcPct val="50000"/>
              </a:spcBef>
              <a:buSzPct val="85000"/>
              <a:buNone/>
            </a:pPr>
            <a:endParaRPr lang="en-US" altLang="en-US" sz="2600" dirty="0" smtClean="0">
              <a:latin typeface="Times New Roman" pitchFamily="18" charset="0"/>
            </a:endParaRPr>
          </a:p>
          <a:p>
            <a:pPr>
              <a:spcBef>
                <a:spcPct val="50000"/>
              </a:spcBef>
              <a:buSzPct val="85000"/>
              <a:buNone/>
            </a:pPr>
            <a:endParaRPr lang="en-US" altLang="en-US" sz="2600" dirty="0" smtClean="0">
              <a:latin typeface="Times New Roman" pitchFamily="18" charset="0"/>
            </a:endParaRPr>
          </a:p>
          <a:p>
            <a:pPr>
              <a:buNone/>
            </a:pPr>
            <a:endParaRPr lang="it-IT" sz="2600" dirty="0"/>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12</a:t>
            </a:fld>
            <a:endParaRPr lang="en-US"/>
          </a:p>
        </p:txBody>
      </p:sp>
      <p:sp>
        <p:nvSpPr>
          <p:cNvPr id="5" name="Titolo 4"/>
          <p:cNvSpPr>
            <a:spLocks noGrp="1"/>
          </p:cNvSpPr>
          <p:nvPr>
            <p:ph type="title"/>
          </p:nvPr>
        </p:nvSpPr>
        <p:spPr/>
        <p:txBody>
          <a:bodyPr vert="horz" rtlCol="0" anchor="ctr">
            <a:normAutofit/>
            <a:scene3d>
              <a:camera prst="orthographicFront"/>
              <a:lightRig rig="soft" dir="t"/>
            </a:scene3d>
            <a:sp3d prstMaterial="softEdge">
              <a:bevelT w="25400" h="25400"/>
            </a:sp3d>
          </a:bodyPr>
          <a:lstStyle/>
          <a:p>
            <a:pPr algn="r"/>
            <a:r>
              <a:rPr lang="en-US" altLang="en-US" sz="2800" dirty="0" smtClean="0">
                <a:cs typeface="Courier New" pitchFamily="49" charset="0"/>
              </a:rPr>
              <a:t>Method specification</a:t>
            </a:r>
            <a:endParaRPr lang="it-IT" sz="2800" dirty="0" smtClean="0">
              <a:cs typeface="Courier New" pitchFamily="49"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spcBef>
                <a:spcPct val="50000"/>
              </a:spcBef>
              <a:buSzPct val="85000"/>
              <a:defRPr/>
            </a:pPr>
            <a:r>
              <a:rPr lang="en-US" altLang="en-US" sz="2800" dirty="0" smtClean="0">
                <a:latin typeface="Times New Roman" pitchFamily="18" charset="0"/>
                <a:cs typeface="Times New Roman" pitchFamily="18" charset="0"/>
              </a:rPr>
              <a:t>The </a:t>
            </a:r>
            <a:r>
              <a:rPr lang="en-US" altLang="en-US" sz="2800" dirty="0" smtClean="0">
                <a:latin typeface="Courier New" pitchFamily="49" charset="0"/>
                <a:cs typeface="Courier New" pitchFamily="49" charset="0"/>
              </a:rPr>
              <a:t>Scanner</a:t>
            </a:r>
            <a:r>
              <a:rPr lang="en-US" altLang="en-US" sz="2800" dirty="0" smtClean="0">
                <a:latin typeface="Times New Roman" pitchFamily="18" charset="0"/>
                <a:cs typeface="Times New Roman" pitchFamily="18" charset="0"/>
              </a:rPr>
              <a:t> class allows users easy access to text data.  A </a:t>
            </a:r>
            <a:r>
              <a:rPr lang="en-US" altLang="en-US" sz="2800" i="1" dirty="0" smtClean="0">
                <a:latin typeface="Times New Roman" pitchFamily="18" charset="0"/>
                <a:cs typeface="Times New Roman" pitchFamily="18" charset="0"/>
              </a:rPr>
              <a:t>text</a:t>
            </a:r>
            <a:r>
              <a:rPr lang="en-US" altLang="en-US" sz="2800" dirty="0" smtClean="0">
                <a:latin typeface="Times New Roman" pitchFamily="18" charset="0"/>
                <a:cs typeface="Times New Roman" pitchFamily="18" charset="0"/>
              </a:rPr>
              <a:t> is a sequence of lines, separated by end-of-line markers.  A Scanner object skips over irrelevant characters called </a:t>
            </a:r>
            <a:r>
              <a:rPr lang="en-US" altLang="en-US" sz="2800" i="1" dirty="0" smtClean="0">
                <a:latin typeface="Times New Roman" pitchFamily="18" charset="0"/>
                <a:cs typeface="Times New Roman" pitchFamily="18" charset="0"/>
              </a:rPr>
              <a:t>delimiters</a:t>
            </a:r>
            <a:r>
              <a:rPr lang="en-US" altLang="en-US" sz="2800" dirty="0" smtClean="0">
                <a:latin typeface="Times New Roman" pitchFamily="18" charset="0"/>
                <a:cs typeface="Times New Roman" pitchFamily="18" charset="0"/>
              </a:rPr>
              <a:t> (for example, spaces) to access </a:t>
            </a:r>
            <a:r>
              <a:rPr lang="en-US" altLang="en-US" sz="2800" i="1" dirty="0" smtClean="0">
                <a:latin typeface="Times New Roman" pitchFamily="18" charset="0"/>
                <a:cs typeface="Times New Roman" pitchFamily="18" charset="0"/>
              </a:rPr>
              <a:t>tokens</a:t>
            </a:r>
            <a:r>
              <a:rPr lang="en-US" altLang="en-US" sz="2800" dirty="0" smtClean="0">
                <a:latin typeface="Times New Roman" pitchFamily="18" charset="0"/>
                <a:cs typeface="Times New Roman" pitchFamily="18" charset="0"/>
              </a:rPr>
              <a:t> (for example, integers). </a:t>
            </a:r>
          </a:p>
          <a:p>
            <a:pPr>
              <a:spcBef>
                <a:spcPct val="50000"/>
              </a:spcBef>
              <a:buSzPct val="85000"/>
              <a:defRPr/>
            </a:pPr>
            <a:r>
              <a:rPr lang="en-US" altLang="en-US" sz="2800" dirty="0" smtClean="0">
                <a:latin typeface="Times New Roman" pitchFamily="18" charset="0"/>
                <a:cs typeface="Times New Roman" pitchFamily="18" charset="0"/>
              </a:rPr>
              <a:t>The text can be entered from the </a:t>
            </a:r>
            <a:r>
              <a:rPr lang="en-US" altLang="en-US" sz="2800" dirty="0" smtClean="0">
                <a:solidFill>
                  <a:srgbClr val="FF0000"/>
                </a:solidFill>
                <a:latin typeface="Times New Roman" pitchFamily="18" charset="0"/>
                <a:cs typeface="Times New Roman" pitchFamily="18" charset="0"/>
              </a:rPr>
              <a:t>keyboard</a:t>
            </a:r>
            <a:r>
              <a:rPr lang="en-US" altLang="en-US" sz="2800" dirty="0" smtClean="0">
                <a:latin typeface="Times New Roman" pitchFamily="18" charset="0"/>
                <a:cs typeface="Times New Roman" pitchFamily="18" charset="0"/>
              </a:rPr>
              <a:t>, entered from a </a:t>
            </a:r>
            <a:r>
              <a:rPr lang="en-US" altLang="en-US" sz="2800" dirty="0" smtClean="0">
                <a:solidFill>
                  <a:srgbClr val="FF0000"/>
                </a:solidFill>
                <a:latin typeface="Times New Roman" pitchFamily="18" charset="0"/>
                <a:cs typeface="Times New Roman" pitchFamily="18" charset="0"/>
              </a:rPr>
              <a:t>file</a:t>
            </a:r>
            <a:r>
              <a:rPr lang="en-US" altLang="en-US" sz="2800" dirty="0" smtClean="0">
                <a:latin typeface="Times New Roman" pitchFamily="18" charset="0"/>
                <a:cs typeface="Times New Roman" pitchFamily="18" charset="0"/>
              </a:rPr>
              <a:t>, or consist of a </a:t>
            </a:r>
            <a:r>
              <a:rPr lang="en-US" altLang="en-US" sz="2800" dirty="0" smtClean="0">
                <a:solidFill>
                  <a:srgbClr val="FF0000"/>
                </a:solidFill>
                <a:latin typeface="Times New Roman" pitchFamily="18" charset="0"/>
                <a:cs typeface="Times New Roman" pitchFamily="18" charset="0"/>
              </a:rPr>
              <a:t>string of characters</a:t>
            </a:r>
            <a:r>
              <a:rPr lang="en-US" altLang="en-US" sz="2800" dirty="0" smtClean="0">
                <a:latin typeface="Times New Roman" pitchFamily="18" charset="0"/>
                <a:cs typeface="Times New Roman" pitchFamily="18" charset="0"/>
              </a:rPr>
              <a:t>.  The </a:t>
            </a:r>
            <a:r>
              <a:rPr lang="en-US" altLang="en-US" sz="2800" dirty="0" smtClean="0">
                <a:latin typeface="Courier New" pitchFamily="49" charset="0"/>
                <a:cs typeface="Courier New" pitchFamily="49" charset="0"/>
              </a:rPr>
              <a:t>Scanner</a:t>
            </a:r>
            <a:r>
              <a:rPr lang="en-US" altLang="en-US" sz="2800" dirty="0" smtClean="0">
                <a:latin typeface="Times New Roman" pitchFamily="18" charset="0"/>
                <a:cs typeface="Times New Roman" pitchFamily="18" charset="0"/>
              </a:rPr>
              <a:t> class has constructors to initialize each of the three kinds of Scanner object.</a:t>
            </a:r>
          </a:p>
          <a:p>
            <a:endParaRPr lang="it-IT" dirty="0">
              <a:latin typeface="Times New Roman" pitchFamily="18" charset="0"/>
              <a:cs typeface="Times New Roman" pitchFamily="18" charset="0"/>
            </a:endParaRPr>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13</a:t>
            </a:fld>
            <a:endParaRPr lang="en-US"/>
          </a:p>
        </p:txBody>
      </p:sp>
      <p:sp>
        <p:nvSpPr>
          <p:cNvPr id="5" name="Titolo 4"/>
          <p:cNvSpPr>
            <a:spLocks noGrp="1"/>
          </p:cNvSpPr>
          <p:nvPr>
            <p:ph type="title"/>
          </p:nvPr>
        </p:nvSpPr>
        <p:spPr/>
        <p:txBody>
          <a:bodyPr/>
          <a:lstStyle/>
          <a:p>
            <a:r>
              <a:rPr lang="it-IT" dirty="0" smtClean="0"/>
              <a:t>The </a:t>
            </a:r>
            <a:r>
              <a:rPr lang="it-IT" dirty="0" smtClean="0">
                <a:latin typeface="Courier New" pitchFamily="49" charset="0"/>
                <a:cs typeface="Courier New" pitchFamily="49" charset="0"/>
              </a:rPr>
              <a:t>Scanner</a:t>
            </a:r>
            <a:r>
              <a:rPr lang="it-IT" dirty="0" smtClean="0"/>
              <a:t> </a:t>
            </a:r>
            <a:r>
              <a:rPr lang="it-IT" dirty="0" err="1" smtClean="0"/>
              <a:t>class</a:t>
            </a:r>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spcBef>
                <a:spcPct val="50000"/>
              </a:spcBef>
              <a:buSzPct val="85000"/>
              <a:buNone/>
              <a:defRPr/>
            </a:pPr>
            <a:r>
              <a:rPr lang="en-US" altLang="en-US" sz="2000" dirty="0" smtClean="0">
                <a:latin typeface="Courier New" pitchFamily="49" charset="0"/>
                <a:cs typeface="Courier New" pitchFamily="49" charset="0"/>
              </a:rPr>
              <a:t>Scanner </a:t>
            </a:r>
            <a:r>
              <a:rPr lang="en-US" altLang="en-US" sz="2000" dirty="0" err="1" smtClean="0">
                <a:latin typeface="Courier New" pitchFamily="49" charset="0"/>
                <a:cs typeface="Courier New" pitchFamily="49" charset="0"/>
              </a:rPr>
              <a:t>keyboardScanner</a:t>
            </a:r>
            <a:r>
              <a:rPr lang="en-US" altLang="en-US" sz="2000" dirty="0" smtClean="0">
                <a:latin typeface="Courier New" pitchFamily="49" charset="0"/>
                <a:cs typeface="Courier New" pitchFamily="49" charset="0"/>
              </a:rPr>
              <a:t> = </a:t>
            </a:r>
            <a:r>
              <a:rPr lang="en-US" altLang="en-US" sz="2000" b="1" dirty="0" smtClean="0">
                <a:latin typeface="Courier New" pitchFamily="49" charset="0"/>
                <a:cs typeface="Courier New" pitchFamily="49" charset="0"/>
              </a:rPr>
              <a:t>new</a:t>
            </a:r>
            <a:r>
              <a:rPr lang="en-US" altLang="en-US" sz="2000" dirty="0" smtClean="0">
                <a:latin typeface="Courier New" pitchFamily="49" charset="0"/>
                <a:cs typeface="Courier New" pitchFamily="49" charset="0"/>
              </a:rPr>
              <a:t> Scanner (</a:t>
            </a:r>
            <a:r>
              <a:rPr lang="en-US" altLang="en-US" sz="2000" dirty="0" err="1" smtClean="0">
                <a:latin typeface="Courier New" pitchFamily="49" charset="0"/>
                <a:cs typeface="Courier New" pitchFamily="49" charset="0"/>
              </a:rPr>
              <a:t>System.in</a:t>
            </a:r>
            <a:r>
              <a:rPr lang="en-US" altLang="en-US" sz="2000" dirty="0" smtClean="0">
                <a:latin typeface="Courier New" pitchFamily="49" charset="0"/>
                <a:cs typeface="Courier New" pitchFamily="49" charset="0"/>
              </a:rPr>
              <a:t>);</a:t>
            </a:r>
          </a:p>
          <a:p>
            <a:pPr>
              <a:spcBef>
                <a:spcPct val="50000"/>
              </a:spcBef>
              <a:buSzPct val="85000"/>
              <a:buNone/>
              <a:defRPr/>
            </a:pPr>
            <a:r>
              <a:rPr lang="en-US" altLang="en-US" sz="2000" dirty="0" err="1" smtClean="0">
                <a:latin typeface="Courier New" pitchFamily="49" charset="0"/>
                <a:cs typeface="Courier New" pitchFamily="49" charset="0"/>
              </a:rPr>
              <a:t>int</a:t>
            </a:r>
            <a:r>
              <a:rPr lang="en-US" altLang="en-US" sz="2000" dirty="0" smtClean="0">
                <a:latin typeface="Courier New" pitchFamily="49" charset="0"/>
                <a:cs typeface="Courier New" pitchFamily="49" charset="0"/>
              </a:rPr>
              <a:t> n = </a:t>
            </a:r>
            <a:r>
              <a:rPr lang="en-US" altLang="en-US" sz="2000" dirty="0" err="1" smtClean="0">
                <a:latin typeface="Courier New" pitchFamily="49" charset="0"/>
                <a:cs typeface="Courier New" pitchFamily="49" charset="0"/>
              </a:rPr>
              <a:t>keyboardScanner.nextInt</a:t>
            </a:r>
            <a:r>
              <a:rPr lang="en-US" altLang="en-US" sz="2000" dirty="0" smtClean="0">
                <a:latin typeface="Courier New" pitchFamily="49" charset="0"/>
                <a:cs typeface="Courier New" pitchFamily="49" charset="0"/>
              </a:rPr>
              <a:t>();</a:t>
            </a:r>
          </a:p>
          <a:p>
            <a:pPr>
              <a:spcBef>
                <a:spcPct val="50000"/>
              </a:spcBef>
              <a:buSzPct val="85000"/>
              <a:buNone/>
              <a:defRPr/>
            </a:pPr>
            <a:endParaRPr lang="en-US" altLang="en-US" sz="2400" dirty="0" smtClean="0">
              <a:latin typeface="Arial" pitchFamily="34" charset="0"/>
              <a:cs typeface="Arial" pitchFamily="34" charset="0"/>
            </a:endParaRPr>
          </a:p>
          <a:p>
            <a:pPr>
              <a:spcBef>
                <a:spcPct val="50000"/>
              </a:spcBef>
              <a:buSzPct val="85000"/>
              <a:defRPr/>
            </a:pPr>
            <a:r>
              <a:rPr lang="en-US" altLang="en-US" sz="2800" dirty="0" smtClean="0">
                <a:cs typeface="Arial" pitchFamily="34" charset="0"/>
              </a:rPr>
              <a:t>Suppose the input from the keyboard is 74</a:t>
            </a:r>
          </a:p>
          <a:p>
            <a:pPr>
              <a:spcBef>
                <a:spcPct val="50000"/>
              </a:spcBef>
              <a:buSzPct val="85000"/>
              <a:defRPr/>
            </a:pPr>
            <a:r>
              <a:rPr lang="en-US" altLang="en-US" sz="2800" dirty="0" smtClean="0">
                <a:cs typeface="Arial" pitchFamily="34" charset="0"/>
              </a:rPr>
              <a:t>Then the token 74 will be stored in the variable </a:t>
            </a:r>
            <a:r>
              <a:rPr lang="en-US" altLang="en-US" sz="2800" dirty="0" smtClean="0">
                <a:latin typeface="Arial" pitchFamily="34" charset="0"/>
                <a:cs typeface="Arial" pitchFamily="34" charset="0"/>
              </a:rPr>
              <a:t>n</a:t>
            </a:r>
            <a:r>
              <a:rPr lang="en-US" altLang="en-US" sz="2800" dirty="0" smtClean="0">
                <a:cs typeface="Arial" pitchFamily="34" charset="0"/>
              </a:rPr>
              <a:t>.</a:t>
            </a:r>
          </a:p>
          <a:p>
            <a:endParaRPr lang="it-IT" dirty="0">
              <a:latin typeface="Times New Roman" pitchFamily="18" charset="0"/>
              <a:cs typeface="Times New Roman" pitchFamily="18" charset="0"/>
            </a:endParaRPr>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14</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lnSpc>
                <a:spcPct val="60000"/>
              </a:lnSpc>
              <a:spcBef>
                <a:spcPct val="50000"/>
              </a:spcBef>
              <a:buSzPct val="85000"/>
              <a:buNone/>
              <a:defRPr/>
            </a:pPr>
            <a:r>
              <a:rPr lang="en-US" altLang="en-US" sz="2000" dirty="0" smtClean="0">
                <a:latin typeface="Courier New" pitchFamily="49" charset="0"/>
                <a:cs typeface="Courier New" pitchFamily="49" charset="0"/>
              </a:rPr>
              <a:t>Scanner </a:t>
            </a:r>
            <a:r>
              <a:rPr lang="en-US" altLang="en-US" sz="2000" dirty="0" err="1" smtClean="0">
                <a:latin typeface="Courier New" pitchFamily="49" charset="0"/>
                <a:cs typeface="Courier New" pitchFamily="49" charset="0"/>
              </a:rPr>
              <a:t>keyboardScanner</a:t>
            </a:r>
            <a:r>
              <a:rPr lang="en-US" altLang="en-US" sz="2000" dirty="0" smtClean="0">
                <a:latin typeface="Courier New" pitchFamily="49" charset="0"/>
                <a:cs typeface="Courier New" pitchFamily="49" charset="0"/>
              </a:rPr>
              <a:t> = </a:t>
            </a:r>
            <a:r>
              <a:rPr lang="en-US" altLang="en-US" sz="2000" b="1" dirty="0" smtClean="0">
                <a:latin typeface="Courier New" pitchFamily="49" charset="0"/>
                <a:cs typeface="Courier New" pitchFamily="49" charset="0"/>
              </a:rPr>
              <a:t>new</a:t>
            </a:r>
            <a:r>
              <a:rPr lang="en-US" altLang="en-US" sz="2000" dirty="0" smtClean="0">
                <a:latin typeface="Courier New" pitchFamily="49" charset="0"/>
                <a:cs typeface="Courier New" pitchFamily="49" charset="0"/>
              </a:rPr>
              <a:t> Scanner (</a:t>
            </a:r>
            <a:r>
              <a:rPr lang="en-US" altLang="en-US" sz="2000" dirty="0" err="1" smtClean="0">
                <a:latin typeface="Courier New" pitchFamily="49" charset="0"/>
                <a:cs typeface="Courier New" pitchFamily="49" charset="0"/>
              </a:rPr>
              <a:t>System.in</a:t>
            </a:r>
            <a:r>
              <a:rPr lang="en-US" altLang="en-US" sz="2000" dirty="0" smtClean="0">
                <a:latin typeface="Courier New" pitchFamily="49" charset="0"/>
                <a:cs typeface="Courier New" pitchFamily="49" charset="0"/>
              </a:rPr>
              <a:t>);</a:t>
            </a:r>
          </a:p>
          <a:p>
            <a:pPr>
              <a:lnSpc>
                <a:spcPct val="60000"/>
              </a:lnSpc>
              <a:spcBef>
                <a:spcPct val="50000"/>
              </a:spcBef>
              <a:buSzPct val="85000"/>
              <a:buNone/>
              <a:defRPr/>
            </a:pPr>
            <a:r>
              <a:rPr lang="en-US" altLang="en-US" sz="2000" b="1" dirty="0" err="1" smtClean="0">
                <a:latin typeface="Courier New" pitchFamily="49" charset="0"/>
                <a:cs typeface="Courier New" pitchFamily="49" charset="0"/>
              </a:rPr>
              <a:t>int</a:t>
            </a:r>
            <a:r>
              <a:rPr lang="en-US" altLang="en-US" sz="2000" dirty="0" smtClean="0">
                <a:latin typeface="Courier New" pitchFamily="49" charset="0"/>
                <a:cs typeface="Courier New" pitchFamily="49" charset="0"/>
              </a:rPr>
              <a:t> j, k, m, n; </a:t>
            </a:r>
          </a:p>
          <a:p>
            <a:pPr>
              <a:lnSpc>
                <a:spcPct val="60000"/>
              </a:lnSpc>
              <a:spcBef>
                <a:spcPct val="50000"/>
              </a:spcBef>
              <a:buSzPct val="85000"/>
              <a:buNone/>
              <a:defRPr/>
            </a:pPr>
            <a:r>
              <a:rPr lang="en-US" altLang="en-US" sz="2000" dirty="0" smtClean="0">
                <a:latin typeface="Courier New" pitchFamily="49" charset="0"/>
                <a:cs typeface="Courier New" pitchFamily="49" charset="0"/>
              </a:rPr>
              <a:t>j = </a:t>
            </a:r>
            <a:r>
              <a:rPr lang="en-US" altLang="en-US" sz="2000" dirty="0" err="1" smtClean="0">
                <a:latin typeface="Courier New" pitchFamily="49" charset="0"/>
                <a:cs typeface="Courier New" pitchFamily="49" charset="0"/>
              </a:rPr>
              <a:t>keyboardScanner.nextInt</a:t>
            </a:r>
            <a:r>
              <a:rPr lang="en-US" altLang="en-US" sz="2000" dirty="0" smtClean="0">
                <a:latin typeface="Courier New" pitchFamily="49" charset="0"/>
                <a:cs typeface="Courier New" pitchFamily="49" charset="0"/>
              </a:rPr>
              <a:t>();</a:t>
            </a:r>
          </a:p>
          <a:p>
            <a:pPr>
              <a:lnSpc>
                <a:spcPct val="60000"/>
              </a:lnSpc>
              <a:spcBef>
                <a:spcPct val="50000"/>
              </a:spcBef>
              <a:buSzPct val="85000"/>
              <a:buNone/>
              <a:defRPr/>
            </a:pPr>
            <a:r>
              <a:rPr lang="en-US" altLang="en-US" sz="2000" dirty="0" smtClean="0">
                <a:latin typeface="Courier New" pitchFamily="49" charset="0"/>
                <a:cs typeface="Courier New" pitchFamily="49" charset="0"/>
              </a:rPr>
              <a:t>k = </a:t>
            </a:r>
            <a:r>
              <a:rPr lang="en-US" altLang="en-US" sz="2000" dirty="0" err="1" smtClean="0">
                <a:latin typeface="Courier New" pitchFamily="49" charset="0"/>
                <a:cs typeface="Courier New" pitchFamily="49" charset="0"/>
              </a:rPr>
              <a:t>keyboardScanner.nextInt</a:t>
            </a:r>
            <a:r>
              <a:rPr lang="en-US" altLang="en-US" sz="2000" dirty="0" smtClean="0">
                <a:latin typeface="Courier New" pitchFamily="49" charset="0"/>
                <a:cs typeface="Courier New" pitchFamily="49" charset="0"/>
              </a:rPr>
              <a:t>();</a:t>
            </a:r>
          </a:p>
          <a:p>
            <a:pPr>
              <a:lnSpc>
                <a:spcPct val="60000"/>
              </a:lnSpc>
              <a:spcBef>
                <a:spcPct val="50000"/>
              </a:spcBef>
              <a:buSzPct val="85000"/>
              <a:buNone/>
              <a:defRPr/>
            </a:pPr>
            <a:r>
              <a:rPr lang="en-US" altLang="en-US" sz="2000" dirty="0" smtClean="0">
                <a:latin typeface="Courier New" pitchFamily="49" charset="0"/>
                <a:cs typeface="Courier New" pitchFamily="49" charset="0"/>
              </a:rPr>
              <a:t>m = </a:t>
            </a:r>
            <a:r>
              <a:rPr lang="en-US" altLang="en-US" sz="2000" dirty="0" err="1" smtClean="0">
                <a:latin typeface="Courier New" pitchFamily="49" charset="0"/>
                <a:cs typeface="Courier New" pitchFamily="49" charset="0"/>
              </a:rPr>
              <a:t>keyboardScanner.nextInt</a:t>
            </a:r>
            <a:r>
              <a:rPr lang="en-US" altLang="en-US" sz="2000" dirty="0" smtClean="0">
                <a:latin typeface="Courier New" pitchFamily="49" charset="0"/>
                <a:cs typeface="Courier New" pitchFamily="49" charset="0"/>
              </a:rPr>
              <a:t>();</a:t>
            </a:r>
          </a:p>
          <a:p>
            <a:pPr>
              <a:spcBef>
                <a:spcPct val="50000"/>
              </a:spcBef>
              <a:buSzPct val="85000"/>
              <a:defRPr/>
            </a:pPr>
            <a:endParaRPr lang="en-US" altLang="en-US" sz="700" dirty="0" smtClean="0">
              <a:latin typeface="Arial" pitchFamily="34" charset="0"/>
              <a:cs typeface="Arial" pitchFamily="34" charset="0"/>
            </a:endParaRPr>
          </a:p>
          <a:p>
            <a:pPr>
              <a:spcBef>
                <a:spcPct val="50000"/>
              </a:spcBef>
              <a:buSzPct val="85000"/>
              <a:defRPr/>
            </a:pPr>
            <a:r>
              <a:rPr lang="en-US" altLang="en-US" sz="2400" dirty="0" smtClean="0">
                <a:cs typeface="Arial" pitchFamily="34" charset="0"/>
              </a:rPr>
              <a:t>Suppose the input from the keyboard is:</a:t>
            </a:r>
          </a:p>
          <a:p>
            <a:pPr algn="ctr">
              <a:spcBef>
                <a:spcPct val="50000"/>
              </a:spcBef>
              <a:buSzPct val="85000"/>
              <a:buNone/>
              <a:defRPr/>
            </a:pPr>
            <a:r>
              <a:rPr lang="en-US" altLang="en-US" sz="2400" dirty="0" smtClean="0">
                <a:latin typeface="Courier New" pitchFamily="49" charset="0"/>
                <a:cs typeface="Courier New" pitchFamily="49" charset="0"/>
              </a:rPr>
              <a:t>74    58    </a:t>
            </a:r>
            <a:r>
              <a:rPr lang="en-US" altLang="en-US" sz="2400" dirty="0" smtClean="0">
                <a:cs typeface="Arial" pitchFamily="34" charset="0"/>
              </a:rPr>
              <a:t>0</a:t>
            </a:r>
          </a:p>
          <a:p>
            <a:pPr>
              <a:spcBef>
                <a:spcPct val="50000"/>
              </a:spcBef>
              <a:buSzPct val="85000"/>
              <a:defRPr/>
            </a:pPr>
            <a:r>
              <a:rPr lang="en-US" altLang="en-US" sz="2400" dirty="0" smtClean="0">
                <a:cs typeface="Arial" pitchFamily="34" charset="0"/>
              </a:rPr>
              <a:t>The delimiters are </a:t>
            </a:r>
            <a:r>
              <a:rPr lang="en-US" altLang="en-US" sz="2400" i="1" dirty="0" smtClean="0">
                <a:cs typeface="Arial" pitchFamily="34" charset="0"/>
              </a:rPr>
              <a:t>whitespace</a:t>
            </a:r>
            <a:r>
              <a:rPr lang="en-US" altLang="en-US" sz="2400" dirty="0" smtClean="0">
                <a:cs typeface="Arial" pitchFamily="34" charset="0"/>
              </a:rPr>
              <a:t> characters: spaces, tabs, end-of-line markers, and so on). They are skipped over, and the tokens 74, 58 and 0 will be assigned to the variables </a:t>
            </a:r>
            <a:r>
              <a:rPr lang="en-US" altLang="en-US" sz="2400" dirty="0" smtClean="0">
                <a:latin typeface="Arial" pitchFamily="34" charset="0"/>
                <a:cs typeface="Arial" pitchFamily="34" charset="0"/>
              </a:rPr>
              <a:t>j</a:t>
            </a:r>
            <a:r>
              <a:rPr lang="en-US" altLang="en-US" sz="2400" dirty="0" smtClean="0">
                <a:cs typeface="Arial" pitchFamily="34" charset="0"/>
              </a:rPr>
              <a:t>, </a:t>
            </a:r>
            <a:r>
              <a:rPr lang="en-US" altLang="en-US" sz="2400" dirty="0" smtClean="0">
                <a:latin typeface="Arial" pitchFamily="34" charset="0"/>
                <a:cs typeface="Arial" pitchFamily="34" charset="0"/>
              </a:rPr>
              <a:t>k</a:t>
            </a:r>
            <a:r>
              <a:rPr lang="en-US" altLang="en-US" sz="2400" dirty="0" smtClean="0">
                <a:cs typeface="Arial" pitchFamily="34" charset="0"/>
              </a:rPr>
              <a:t> and </a:t>
            </a:r>
            <a:r>
              <a:rPr lang="en-US" altLang="en-US" sz="2400" dirty="0" smtClean="0">
                <a:latin typeface="Arial" pitchFamily="34" charset="0"/>
                <a:cs typeface="Arial" pitchFamily="34" charset="0"/>
              </a:rPr>
              <a:t>m</a:t>
            </a:r>
            <a:r>
              <a:rPr lang="en-US" altLang="en-US" sz="2400" dirty="0" smtClean="0">
                <a:cs typeface="Arial" pitchFamily="34" charset="0"/>
              </a:rPr>
              <a:t>, respectively.</a:t>
            </a:r>
          </a:p>
          <a:p>
            <a:endParaRPr lang="it-IT" dirty="0">
              <a:latin typeface="Times New Roman" pitchFamily="18" charset="0"/>
              <a:cs typeface="Times New Roman" pitchFamily="18" charset="0"/>
            </a:endParaRPr>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15</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pPr>
              <a:spcBef>
                <a:spcPct val="50000"/>
              </a:spcBef>
              <a:buSzPct val="85000"/>
              <a:defRPr/>
            </a:pPr>
            <a:r>
              <a:rPr lang="en-US" altLang="en-US" sz="2400" dirty="0" smtClean="0">
                <a:cs typeface="Arial" pitchFamily="34" charset="0"/>
              </a:rPr>
              <a:t>The </a:t>
            </a:r>
            <a:r>
              <a:rPr lang="en-US" altLang="en-US" sz="2400" dirty="0" err="1" smtClean="0">
                <a:latin typeface="Courier New" pitchFamily="49" charset="0"/>
                <a:cs typeface="Courier New" pitchFamily="49" charset="0"/>
              </a:rPr>
              <a:t>hasNextInt</a:t>
            </a:r>
            <a:r>
              <a:rPr lang="en-US" altLang="en-US" sz="2400" dirty="0" smtClean="0">
                <a:cs typeface="Arial" pitchFamily="34" charset="0"/>
              </a:rPr>
              <a:t> method tests to see if the next token is an </a:t>
            </a:r>
            <a:r>
              <a:rPr lang="en-US" altLang="en-US" sz="2400" dirty="0" err="1" smtClean="0">
                <a:latin typeface="Courier New" pitchFamily="49" charset="0"/>
                <a:cs typeface="Courier New" pitchFamily="49" charset="0"/>
              </a:rPr>
              <a:t>int</a:t>
            </a:r>
            <a:r>
              <a:rPr lang="en-US" altLang="en-US" sz="2400" dirty="0" smtClean="0">
                <a:cs typeface="Arial" pitchFamily="34" charset="0"/>
              </a:rPr>
              <a:t> value:</a:t>
            </a:r>
          </a:p>
          <a:p>
            <a:pPr indent="0">
              <a:lnSpc>
                <a:spcPct val="60000"/>
              </a:lnSpc>
              <a:spcBef>
                <a:spcPct val="50000"/>
              </a:spcBef>
              <a:buSzPct val="85000"/>
              <a:buNone/>
              <a:defRPr/>
            </a:pPr>
            <a:r>
              <a:rPr lang="en-US" altLang="en-US" sz="2000" dirty="0" smtClean="0">
                <a:latin typeface="Courier New" pitchFamily="49" charset="0"/>
                <a:cs typeface="Courier New" pitchFamily="49" charset="0"/>
              </a:rPr>
              <a:t>Scanner </a:t>
            </a:r>
            <a:r>
              <a:rPr lang="en-US" altLang="en-US" sz="2000" dirty="0" err="1" smtClean="0">
                <a:latin typeface="Courier New" pitchFamily="49" charset="0"/>
                <a:cs typeface="Courier New" pitchFamily="49" charset="0"/>
              </a:rPr>
              <a:t>keyboardScanner</a:t>
            </a:r>
            <a:r>
              <a:rPr lang="en-US" altLang="en-US" sz="2000" dirty="0" smtClean="0">
                <a:latin typeface="Courier New" pitchFamily="49" charset="0"/>
                <a:cs typeface="Courier New" pitchFamily="49" charset="0"/>
              </a:rPr>
              <a:t> = new Scanner (</a:t>
            </a:r>
            <a:r>
              <a:rPr lang="en-US" altLang="en-US" sz="2000" dirty="0" err="1" smtClean="0">
                <a:latin typeface="Courier New" pitchFamily="49" charset="0"/>
                <a:cs typeface="Courier New" pitchFamily="49" charset="0"/>
              </a:rPr>
              <a:t>System.in</a:t>
            </a:r>
            <a:r>
              <a:rPr lang="en-US" altLang="en-US" sz="2000" dirty="0" smtClean="0">
                <a:latin typeface="Courier New" pitchFamily="49" charset="0"/>
                <a:cs typeface="Courier New" pitchFamily="49" charset="0"/>
              </a:rPr>
              <a:t>);</a:t>
            </a:r>
          </a:p>
          <a:p>
            <a:pPr indent="0">
              <a:lnSpc>
                <a:spcPct val="60000"/>
              </a:lnSpc>
              <a:spcBef>
                <a:spcPct val="50000"/>
              </a:spcBef>
              <a:buSzPct val="85000"/>
              <a:buNone/>
              <a:defRPr/>
            </a:pPr>
            <a:r>
              <a:rPr lang="en-US" altLang="en-US" sz="2000" dirty="0" err="1" smtClean="0">
                <a:latin typeface="Courier New" pitchFamily="49" charset="0"/>
                <a:cs typeface="Courier New" pitchFamily="49" charset="0"/>
              </a:rPr>
              <a:t>int</a:t>
            </a:r>
            <a:r>
              <a:rPr lang="en-US" altLang="en-US" sz="2000" dirty="0" smtClean="0">
                <a:latin typeface="Courier New" pitchFamily="49" charset="0"/>
                <a:cs typeface="Courier New" pitchFamily="49" charset="0"/>
              </a:rPr>
              <a:t> bonus; </a:t>
            </a:r>
          </a:p>
          <a:p>
            <a:pPr indent="0">
              <a:lnSpc>
                <a:spcPct val="60000"/>
              </a:lnSpc>
              <a:spcBef>
                <a:spcPct val="50000"/>
              </a:spcBef>
              <a:buSzPct val="85000"/>
              <a:buNone/>
              <a:defRPr/>
            </a:pPr>
            <a:r>
              <a:rPr lang="en-US" altLang="en-US" sz="2000" dirty="0" smtClean="0">
                <a:latin typeface="Courier New" pitchFamily="49" charset="0"/>
                <a:cs typeface="Courier New" pitchFamily="49" charset="0"/>
              </a:rPr>
              <a:t>if (</a:t>
            </a:r>
            <a:r>
              <a:rPr lang="en-US" altLang="en-US" sz="2000" dirty="0" err="1" smtClean="0">
                <a:latin typeface="Courier New" pitchFamily="49" charset="0"/>
                <a:cs typeface="Courier New" pitchFamily="49" charset="0"/>
              </a:rPr>
              <a:t>keyboardScanner.hasNextInt</a:t>
            </a:r>
            <a:r>
              <a:rPr lang="en-US" altLang="en-US" sz="2000" dirty="0" smtClean="0">
                <a:latin typeface="Courier New" pitchFamily="49" charset="0"/>
                <a:cs typeface="Courier New" pitchFamily="49" charset="0"/>
              </a:rPr>
              <a:t>())</a:t>
            </a:r>
          </a:p>
          <a:p>
            <a:pPr indent="0">
              <a:lnSpc>
                <a:spcPct val="60000"/>
              </a:lnSpc>
              <a:spcBef>
                <a:spcPct val="50000"/>
              </a:spcBef>
              <a:buSzPct val="85000"/>
              <a:buNone/>
              <a:defRPr/>
            </a:pPr>
            <a:r>
              <a:rPr lang="en-US" altLang="en-US" sz="2000" dirty="0" smtClean="0">
                <a:latin typeface="Courier New" pitchFamily="49" charset="0"/>
                <a:cs typeface="Courier New" pitchFamily="49" charset="0"/>
              </a:rPr>
              <a:t>	bonus = </a:t>
            </a:r>
            <a:r>
              <a:rPr lang="en-US" altLang="en-US" sz="2000" dirty="0" err="1" smtClean="0">
                <a:latin typeface="Courier New" pitchFamily="49" charset="0"/>
                <a:cs typeface="Courier New" pitchFamily="49" charset="0"/>
              </a:rPr>
              <a:t>keyboardScanner.nextInt</a:t>
            </a:r>
            <a:r>
              <a:rPr lang="en-US" altLang="en-US" sz="2000" dirty="0" smtClean="0">
                <a:latin typeface="Courier New" pitchFamily="49" charset="0"/>
                <a:cs typeface="Courier New" pitchFamily="49" charset="0"/>
              </a:rPr>
              <a:t>();</a:t>
            </a:r>
          </a:p>
          <a:p>
            <a:pPr indent="0">
              <a:lnSpc>
                <a:spcPct val="60000"/>
              </a:lnSpc>
              <a:spcBef>
                <a:spcPct val="50000"/>
              </a:spcBef>
              <a:buSzPct val="85000"/>
              <a:buNone/>
              <a:defRPr/>
            </a:pPr>
            <a:r>
              <a:rPr lang="en-US" altLang="en-US" sz="2000" dirty="0" smtClean="0">
                <a:latin typeface="Courier New" pitchFamily="49" charset="0"/>
                <a:cs typeface="Courier New" pitchFamily="49" charset="0"/>
              </a:rPr>
              <a:t>else</a:t>
            </a:r>
          </a:p>
          <a:p>
            <a:pPr indent="0">
              <a:lnSpc>
                <a:spcPct val="60000"/>
              </a:lnSpc>
              <a:spcBef>
                <a:spcPct val="50000"/>
              </a:spcBef>
              <a:buSzPct val="85000"/>
              <a:buNone/>
              <a:defRPr/>
            </a:pPr>
            <a:r>
              <a:rPr lang="en-US" altLang="en-US" sz="2000" dirty="0" smtClean="0">
                <a:latin typeface="Courier New" pitchFamily="49" charset="0"/>
                <a:cs typeface="Courier New" pitchFamily="49" charset="0"/>
              </a:rPr>
              <a:t>	bonus = 0;</a:t>
            </a:r>
            <a:endParaRPr lang="en-US" altLang="en-US" sz="2000" dirty="0" smtClean="0">
              <a:latin typeface="Arial" pitchFamily="34" charset="0"/>
              <a:cs typeface="Arial" pitchFamily="34" charset="0"/>
            </a:endParaRPr>
          </a:p>
          <a:p>
            <a:pPr>
              <a:spcBef>
                <a:spcPct val="50000"/>
              </a:spcBef>
              <a:buSzPct val="85000"/>
              <a:defRPr/>
            </a:pPr>
            <a:r>
              <a:rPr lang="en-US" altLang="en-US" sz="2400" dirty="0" smtClean="0">
                <a:cs typeface="Arial" pitchFamily="34" charset="0"/>
              </a:rPr>
              <a:t>The </a:t>
            </a:r>
            <a:r>
              <a:rPr lang="en-US" altLang="en-US" sz="2400" dirty="0" smtClean="0">
                <a:latin typeface="Arial" pitchFamily="34" charset="0"/>
                <a:cs typeface="Arial" pitchFamily="34" charset="0"/>
              </a:rPr>
              <a:t>Scanner</a:t>
            </a:r>
            <a:r>
              <a:rPr lang="en-US" altLang="en-US" sz="2400" dirty="0" smtClean="0">
                <a:cs typeface="Arial" pitchFamily="34" charset="0"/>
              </a:rPr>
              <a:t> class also has methods to scan in and check for other primitive values, such as </a:t>
            </a:r>
            <a:r>
              <a:rPr lang="en-US" altLang="en-US" sz="2400" dirty="0" err="1" smtClean="0">
                <a:latin typeface="Courier New" pitchFamily="49" charset="0"/>
                <a:cs typeface="Courier New" pitchFamily="49" charset="0"/>
              </a:rPr>
              <a:t>nextDouble</a:t>
            </a:r>
            <a:r>
              <a:rPr lang="en-US" altLang="en-US" sz="2400" dirty="0" smtClean="0">
                <a:latin typeface="Courier New" pitchFamily="49" charset="0"/>
                <a:cs typeface="Courier New" pitchFamily="49" charset="0"/>
              </a:rPr>
              <a:t>(), </a:t>
            </a:r>
            <a:r>
              <a:rPr lang="en-US" altLang="en-US" sz="2400" dirty="0" err="1" smtClean="0">
                <a:latin typeface="Courier New" pitchFamily="49" charset="0"/>
                <a:cs typeface="Courier New" pitchFamily="49" charset="0"/>
              </a:rPr>
              <a:t>nextLong</a:t>
            </a:r>
            <a:r>
              <a:rPr lang="en-US" altLang="en-US" sz="2400" dirty="0" smtClean="0">
                <a:latin typeface="Courier New" pitchFamily="49" charset="0"/>
                <a:cs typeface="Courier New" pitchFamily="49" charset="0"/>
              </a:rPr>
              <a:t>(), </a:t>
            </a:r>
            <a:r>
              <a:rPr lang="en-US" altLang="en-US" sz="2400" dirty="0" err="1" smtClean="0">
                <a:latin typeface="Courier New" pitchFamily="49" charset="0"/>
                <a:cs typeface="Courier New" pitchFamily="49" charset="0"/>
              </a:rPr>
              <a:t>hasNextDouble</a:t>
            </a:r>
            <a:r>
              <a:rPr lang="en-US" altLang="en-US" sz="2400" dirty="0" smtClean="0">
                <a:latin typeface="Courier New" pitchFamily="49" charset="0"/>
                <a:cs typeface="Courier New" pitchFamily="49" charset="0"/>
              </a:rPr>
              <a:t>(), …</a:t>
            </a:r>
            <a:endParaRPr lang="en-US" altLang="en-US" sz="2400" dirty="0">
              <a:latin typeface="Courier New" pitchFamily="49" charset="0"/>
              <a:cs typeface="Courier New" pitchFamily="49" charset="0"/>
            </a:endParaRPr>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16</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755984"/>
          </a:xfrm>
        </p:spPr>
        <p:txBody>
          <a:bodyPr>
            <a:noAutofit/>
          </a:bodyPr>
          <a:lstStyle/>
          <a:p>
            <a:pPr>
              <a:spcBef>
                <a:spcPct val="50000"/>
              </a:spcBef>
              <a:buSzPct val="85000"/>
              <a:defRPr/>
            </a:pPr>
            <a:r>
              <a:rPr lang="en-US" altLang="en-US" sz="2400" dirty="0" smtClean="0">
                <a:cs typeface="Arial" pitchFamily="34" charset="0"/>
              </a:rPr>
              <a:t>The </a:t>
            </a:r>
            <a:r>
              <a:rPr lang="en-US" altLang="en-US" sz="2400" dirty="0" smtClean="0">
                <a:latin typeface="Courier New" pitchFamily="49" charset="0"/>
                <a:cs typeface="Courier New" pitchFamily="49" charset="0"/>
              </a:rPr>
              <a:t>next() </a:t>
            </a:r>
            <a:r>
              <a:rPr lang="en-US" altLang="en-US" sz="2400" dirty="0" smtClean="0">
                <a:cs typeface="Arial" pitchFamily="34" charset="0"/>
              </a:rPr>
              <a:t>method scans in the next token as a string of characters:</a:t>
            </a:r>
          </a:p>
          <a:p>
            <a:pPr>
              <a:lnSpc>
                <a:spcPct val="70000"/>
              </a:lnSpc>
              <a:spcBef>
                <a:spcPts val="1800"/>
              </a:spcBef>
              <a:buSzPct val="85000"/>
              <a:buNone/>
              <a:defRPr/>
            </a:pPr>
            <a:r>
              <a:rPr lang="en-US" altLang="en-US" sz="2000" dirty="0" smtClean="0">
                <a:latin typeface="Courier New" pitchFamily="49" charset="0"/>
                <a:cs typeface="Courier New" pitchFamily="49" charset="0"/>
              </a:rPr>
              <a:t>Scanner </a:t>
            </a:r>
            <a:r>
              <a:rPr lang="en-US" altLang="en-US" sz="2000" dirty="0" err="1" smtClean="0">
                <a:latin typeface="Courier New" pitchFamily="49" charset="0"/>
                <a:cs typeface="Courier New" pitchFamily="49" charset="0"/>
              </a:rPr>
              <a:t>keyboardScanner</a:t>
            </a:r>
            <a:r>
              <a:rPr lang="en-US" altLang="en-US" sz="2000" dirty="0" smtClean="0">
                <a:latin typeface="Courier New" pitchFamily="49" charset="0"/>
                <a:cs typeface="Courier New" pitchFamily="49" charset="0"/>
              </a:rPr>
              <a:t> = new Scanner (</a:t>
            </a:r>
            <a:r>
              <a:rPr lang="en-US" altLang="en-US" sz="2000" dirty="0" err="1" smtClean="0">
                <a:latin typeface="Courier New" pitchFamily="49" charset="0"/>
                <a:cs typeface="Courier New" pitchFamily="49" charset="0"/>
              </a:rPr>
              <a:t>System.in</a:t>
            </a:r>
            <a:r>
              <a:rPr lang="en-US" altLang="en-US" sz="2000" dirty="0" smtClean="0">
                <a:latin typeface="Courier New" pitchFamily="49" charset="0"/>
                <a:cs typeface="Courier New" pitchFamily="49" charset="0"/>
              </a:rPr>
              <a:t>);</a:t>
            </a:r>
          </a:p>
          <a:p>
            <a:pPr>
              <a:lnSpc>
                <a:spcPct val="70000"/>
              </a:lnSpc>
              <a:spcBef>
                <a:spcPts val="600"/>
              </a:spcBef>
              <a:spcAft>
                <a:spcPts val="1200"/>
              </a:spcAft>
              <a:buSzPct val="85000"/>
              <a:buNone/>
              <a:defRPr/>
            </a:pPr>
            <a:r>
              <a:rPr lang="en-US" altLang="en-US" sz="2000" dirty="0" smtClean="0">
                <a:latin typeface="Courier New" pitchFamily="49" charset="0"/>
                <a:cs typeface="Courier New" pitchFamily="49" charset="0"/>
              </a:rPr>
              <a:t>String s = </a:t>
            </a:r>
            <a:r>
              <a:rPr lang="en-US" altLang="en-US" sz="2000" dirty="0" err="1" smtClean="0">
                <a:latin typeface="Courier New" pitchFamily="49" charset="0"/>
                <a:cs typeface="Courier New" pitchFamily="49" charset="0"/>
              </a:rPr>
              <a:t>keyboardScanner.next</a:t>
            </a:r>
            <a:r>
              <a:rPr lang="en-US" altLang="en-US" sz="2000" dirty="0" smtClean="0">
                <a:latin typeface="Courier New" pitchFamily="49" charset="0"/>
                <a:cs typeface="Courier New" pitchFamily="49" charset="0"/>
              </a:rPr>
              <a:t>();</a:t>
            </a:r>
            <a:r>
              <a:rPr lang="en-US" altLang="en-US" sz="2400" dirty="0" smtClean="0">
                <a:latin typeface="Courier New" pitchFamily="49" charset="0"/>
                <a:cs typeface="Courier New" pitchFamily="49" charset="0"/>
              </a:rPr>
              <a:t>  </a:t>
            </a:r>
          </a:p>
          <a:p>
            <a:pPr>
              <a:spcBef>
                <a:spcPct val="50000"/>
              </a:spcBef>
              <a:buSzPct val="85000"/>
              <a:defRPr/>
            </a:pPr>
            <a:r>
              <a:rPr lang="en-US" altLang="en-US" sz="2400" dirty="0" smtClean="0">
                <a:cs typeface="Arial" pitchFamily="34" charset="0"/>
              </a:rPr>
              <a:t>Suppose the input from the keyboard is    </a:t>
            </a:r>
            <a:r>
              <a:rPr lang="en-US" altLang="en-US" sz="2400" dirty="0" smtClean="0">
                <a:latin typeface="Courier New" pitchFamily="49" charset="0"/>
                <a:cs typeface="Courier New" pitchFamily="49" charset="0"/>
              </a:rPr>
              <a:t>gentle</a:t>
            </a:r>
            <a:endParaRPr lang="en-US" altLang="en-US" sz="2400" b="1" dirty="0" smtClean="0">
              <a:cs typeface="Arial" pitchFamily="34" charset="0"/>
            </a:endParaRPr>
          </a:p>
          <a:p>
            <a:pPr>
              <a:spcBef>
                <a:spcPct val="50000"/>
              </a:spcBef>
              <a:buSzPct val="85000"/>
              <a:defRPr/>
            </a:pPr>
            <a:r>
              <a:rPr lang="en-US" altLang="en-US" sz="2400" dirty="0" smtClean="0">
                <a:cs typeface="Arial" pitchFamily="34" charset="0"/>
              </a:rPr>
              <a:t>Then the variable</a:t>
            </a:r>
            <a:r>
              <a:rPr lang="en-US" altLang="en-US" sz="2400" dirty="0" smtClean="0">
                <a:latin typeface="Courier New" pitchFamily="49" charset="0"/>
                <a:cs typeface="Courier New" pitchFamily="49" charset="0"/>
              </a:rPr>
              <a:t> s </a:t>
            </a:r>
            <a:r>
              <a:rPr lang="en-US" altLang="en-US" sz="2400" dirty="0" smtClean="0">
                <a:cs typeface="Arial" pitchFamily="34" charset="0"/>
              </a:rPr>
              <a:t>will contain a reference to the string “gentle”.</a:t>
            </a:r>
          </a:p>
          <a:p>
            <a:pPr>
              <a:spcBef>
                <a:spcPct val="50000"/>
              </a:spcBef>
              <a:buSzPct val="85000"/>
              <a:defRPr/>
            </a:pPr>
            <a:r>
              <a:rPr lang="en-US" altLang="en-US" sz="2400" dirty="0" smtClean="0">
                <a:cs typeface="Arial" pitchFamily="34" charset="0"/>
              </a:rPr>
              <a:t>The </a:t>
            </a:r>
            <a:r>
              <a:rPr lang="en-US" altLang="en-US" sz="2400" dirty="0" smtClean="0">
                <a:latin typeface="Courier New" pitchFamily="49" charset="0"/>
                <a:cs typeface="Courier New" pitchFamily="49" charset="0"/>
              </a:rPr>
              <a:t>next()</a:t>
            </a:r>
            <a:r>
              <a:rPr lang="en-US" altLang="en-US" sz="2400" dirty="0" smtClean="0">
                <a:cs typeface="Arial" pitchFamily="34" charset="0"/>
              </a:rPr>
              <a:t> method can help with the scanning of </a:t>
            </a:r>
            <a:r>
              <a:rPr lang="en-US" altLang="en-US" sz="2400" dirty="0" smtClean="0">
                <a:solidFill>
                  <a:srgbClr val="FF0000"/>
                </a:solidFill>
                <a:cs typeface="Arial" pitchFamily="34" charset="0"/>
              </a:rPr>
              <a:t>dirty data</a:t>
            </a:r>
            <a:r>
              <a:rPr lang="en-US" altLang="en-US" sz="2400" dirty="0" smtClean="0">
                <a:cs typeface="Arial" pitchFamily="34" charset="0"/>
              </a:rPr>
              <a:t>. Assume the keyboard input is supposed to consist of positive </a:t>
            </a:r>
            <a:r>
              <a:rPr lang="en-US" altLang="en-US" sz="2400" dirty="0" err="1" smtClean="0">
                <a:cs typeface="Arial" pitchFamily="34" charset="0"/>
              </a:rPr>
              <a:t>int</a:t>
            </a:r>
            <a:r>
              <a:rPr lang="en-US" altLang="en-US" sz="2400" dirty="0" smtClean="0">
                <a:cs typeface="Arial" pitchFamily="34" charset="0"/>
              </a:rPr>
              <a:t> values, ending with a value of -1 (such a terminal value is called a </a:t>
            </a:r>
            <a:r>
              <a:rPr lang="en-US" altLang="en-US" sz="2400" i="1" dirty="0" smtClean="0">
                <a:cs typeface="Arial" pitchFamily="34" charset="0"/>
              </a:rPr>
              <a:t>sentinel</a:t>
            </a:r>
            <a:r>
              <a:rPr lang="en-US" altLang="en-US" sz="2400" dirty="0" smtClean="0">
                <a:cs typeface="Arial" pitchFamily="34" charset="0"/>
              </a:rPr>
              <a:t>)</a:t>
            </a:r>
          </a:p>
          <a:p>
            <a:pPr>
              <a:spcBef>
                <a:spcPct val="50000"/>
              </a:spcBef>
              <a:buSzPct val="85000"/>
              <a:defRPr/>
            </a:pPr>
            <a:endParaRPr lang="en-US" altLang="en-US" sz="2400" dirty="0" smtClean="0">
              <a:cs typeface="Arial" pitchFamily="34" charset="0"/>
            </a:endParaRPr>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17</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pPr marL="0" indent="0">
              <a:spcBef>
                <a:spcPts val="0"/>
              </a:spcBef>
              <a:buSzPct val="85000"/>
              <a:buNone/>
              <a:defRPr/>
            </a:pPr>
            <a:r>
              <a:rPr lang="en-US" altLang="en-US" sz="2000" b="1" dirty="0" smtClean="0">
                <a:latin typeface="Courier New" pitchFamily="49" charset="0"/>
                <a:cs typeface="Courier New" pitchFamily="49" charset="0"/>
              </a:rPr>
              <a:t>final </a:t>
            </a:r>
            <a:r>
              <a:rPr lang="en-US" altLang="en-US" sz="2000" b="1" dirty="0" err="1" smtClean="0">
                <a:latin typeface="Courier New" pitchFamily="49" charset="0"/>
                <a:cs typeface="Courier New" pitchFamily="49" charset="0"/>
              </a:rPr>
              <a:t>int</a:t>
            </a:r>
            <a:r>
              <a:rPr lang="en-US" altLang="en-US" sz="2000" b="1" dirty="0" smtClean="0">
                <a:latin typeface="Courier New" pitchFamily="49" charset="0"/>
                <a:cs typeface="Courier New" pitchFamily="49" charset="0"/>
              </a:rPr>
              <a:t> </a:t>
            </a:r>
            <a:r>
              <a:rPr lang="en-US" altLang="en-US" sz="2000" dirty="0" smtClean="0">
                <a:latin typeface="Courier New" pitchFamily="49" charset="0"/>
                <a:cs typeface="Courier New" pitchFamily="49" charset="0"/>
              </a:rPr>
              <a:t>SENTINEL = -1;</a:t>
            </a:r>
            <a:endParaRPr lang="en-US" altLang="en-US" sz="2000" b="1" dirty="0" smtClean="0">
              <a:latin typeface="Courier New" pitchFamily="49" charset="0"/>
              <a:cs typeface="Courier New" pitchFamily="49" charset="0"/>
            </a:endParaRPr>
          </a:p>
          <a:p>
            <a:pPr marL="0" indent="0">
              <a:spcBef>
                <a:spcPts val="0"/>
              </a:spcBef>
              <a:buSzPct val="85000"/>
              <a:buNone/>
              <a:defRPr/>
            </a:pPr>
            <a:r>
              <a:rPr lang="en-US" altLang="en-US" sz="2000" dirty="0" smtClean="0">
                <a:latin typeface="Courier New" pitchFamily="49" charset="0"/>
                <a:cs typeface="Courier New" pitchFamily="49" charset="0"/>
              </a:rPr>
              <a:t>Scanner </a:t>
            </a:r>
            <a:r>
              <a:rPr lang="en-US" altLang="en-US" sz="2000" dirty="0" err="1" smtClean="0">
                <a:latin typeface="Courier New" pitchFamily="49" charset="0"/>
                <a:cs typeface="Courier New" pitchFamily="49" charset="0"/>
              </a:rPr>
              <a:t>keyboardScanner</a:t>
            </a:r>
            <a:r>
              <a:rPr lang="en-US" altLang="en-US" sz="2000" dirty="0" smtClean="0">
                <a:latin typeface="Courier New" pitchFamily="49" charset="0"/>
                <a:cs typeface="Courier New" pitchFamily="49" charset="0"/>
              </a:rPr>
              <a:t> = </a:t>
            </a:r>
            <a:r>
              <a:rPr lang="en-US" altLang="en-US" sz="2000" b="1" dirty="0" smtClean="0">
                <a:latin typeface="Courier New" pitchFamily="49" charset="0"/>
                <a:cs typeface="Courier New" pitchFamily="49" charset="0"/>
              </a:rPr>
              <a:t>new</a:t>
            </a:r>
            <a:r>
              <a:rPr lang="en-US" altLang="en-US" sz="2000" dirty="0" smtClean="0">
                <a:latin typeface="Courier New" pitchFamily="49" charset="0"/>
                <a:cs typeface="Courier New" pitchFamily="49" charset="0"/>
              </a:rPr>
              <a:t> Scanner (</a:t>
            </a:r>
            <a:r>
              <a:rPr lang="en-US" altLang="en-US" sz="2000" dirty="0" err="1" smtClean="0">
                <a:latin typeface="Courier New" pitchFamily="49" charset="0"/>
                <a:cs typeface="Courier New" pitchFamily="49" charset="0"/>
              </a:rPr>
              <a:t>System.in</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b="1" dirty="0" err="1" smtClean="0">
                <a:latin typeface="Courier New" pitchFamily="49" charset="0"/>
                <a:cs typeface="Courier New" pitchFamily="49" charset="0"/>
              </a:rPr>
              <a:t>int</a:t>
            </a:r>
            <a:r>
              <a:rPr lang="en-US" altLang="en-US" sz="2000" dirty="0" smtClean="0">
                <a:latin typeface="Courier New" pitchFamily="49" charset="0"/>
                <a:cs typeface="Courier New" pitchFamily="49" charset="0"/>
              </a:rPr>
              <a:t> sum = 0, score;</a:t>
            </a:r>
          </a:p>
          <a:p>
            <a:pPr marL="0" indent="0">
              <a:spcBef>
                <a:spcPts val="0"/>
              </a:spcBef>
              <a:buSzPct val="85000"/>
              <a:buNone/>
              <a:defRPr/>
            </a:pPr>
            <a:r>
              <a:rPr lang="en-US" altLang="en-US" sz="2000" b="1" dirty="0" smtClean="0">
                <a:latin typeface="Courier New" pitchFamily="49" charset="0"/>
                <a:cs typeface="Courier New" pitchFamily="49" charset="0"/>
              </a:rPr>
              <a:t>while</a:t>
            </a:r>
            <a:r>
              <a:rPr lang="en-US" altLang="en-US" sz="2000" dirty="0" smtClean="0">
                <a:latin typeface="Courier New" pitchFamily="49" charset="0"/>
                <a:cs typeface="Courier New" pitchFamily="49" charset="0"/>
              </a:rPr>
              <a:t> (</a:t>
            </a:r>
            <a:r>
              <a:rPr lang="en-US" altLang="en-US" sz="2000" b="1" dirty="0" smtClean="0">
                <a:latin typeface="Courier New" pitchFamily="49" charset="0"/>
                <a:cs typeface="Courier New" pitchFamily="49" charset="0"/>
              </a:rPr>
              <a:t>true</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	</a:t>
            </a:r>
            <a:r>
              <a:rPr lang="en-US" altLang="en-US" sz="2000" b="1" dirty="0" smtClean="0">
                <a:latin typeface="Courier New" pitchFamily="49" charset="0"/>
                <a:cs typeface="Courier New" pitchFamily="49" charset="0"/>
              </a:rPr>
              <a:t>if</a:t>
            </a:r>
            <a:r>
              <a:rPr lang="en-US" altLang="en-US" sz="2000" dirty="0" smtClean="0">
                <a:latin typeface="Courier New" pitchFamily="49" charset="0"/>
                <a:cs typeface="Courier New" pitchFamily="49" charset="0"/>
              </a:rPr>
              <a:t> (</a:t>
            </a:r>
            <a:r>
              <a:rPr lang="en-US" altLang="en-US" sz="2000" dirty="0" err="1" smtClean="0">
                <a:latin typeface="Courier New" pitchFamily="49" charset="0"/>
                <a:cs typeface="Courier New" pitchFamily="49" charset="0"/>
              </a:rPr>
              <a:t>keyboardScanner.hasNextInt</a:t>
            </a:r>
            <a:r>
              <a:rPr lang="en-US" altLang="en-US" sz="2000" dirty="0" smtClean="0">
                <a:latin typeface="Courier New" pitchFamily="49" charset="0"/>
                <a:cs typeface="Courier New" pitchFamily="49" charset="0"/>
              </a:rPr>
              <a:t>()) </a:t>
            </a:r>
            <a:r>
              <a:rPr lang="en-US" altLang="en-US" sz="18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		score = </a:t>
            </a:r>
            <a:r>
              <a:rPr lang="en-US" altLang="en-US" sz="2000" dirty="0" err="1" smtClean="0">
                <a:latin typeface="Courier New" pitchFamily="49" charset="0"/>
                <a:cs typeface="Courier New" pitchFamily="49" charset="0"/>
              </a:rPr>
              <a:t>keyboardScanner.nextInt</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		if (score == SENTINEL)</a:t>
            </a:r>
          </a:p>
          <a:p>
            <a:pPr marL="0" indent="0">
              <a:spcBef>
                <a:spcPts val="0"/>
              </a:spcBef>
              <a:buSzPct val="85000"/>
              <a:buNone/>
              <a:defRPr/>
            </a:pPr>
            <a:r>
              <a:rPr lang="en-US" altLang="en-US" sz="2000" dirty="0" smtClean="0">
                <a:latin typeface="Courier New" pitchFamily="49" charset="0"/>
                <a:cs typeface="Courier New" pitchFamily="49" charset="0"/>
              </a:rPr>
              <a:t>		   </a:t>
            </a:r>
            <a:r>
              <a:rPr lang="en-US" altLang="en-US" sz="2000" b="1" dirty="0" smtClean="0">
                <a:latin typeface="Courier New" pitchFamily="49" charset="0"/>
                <a:cs typeface="Courier New" pitchFamily="49" charset="0"/>
              </a:rPr>
              <a:t>break</a:t>
            </a:r>
            <a:r>
              <a:rPr lang="en-US" altLang="en-US" sz="2000" dirty="0" smtClean="0">
                <a:latin typeface="Courier New" pitchFamily="49" charset="0"/>
                <a:cs typeface="Courier New" pitchFamily="49" charset="0"/>
              </a:rPr>
              <a:t>; // terminate execution of loop</a:t>
            </a:r>
          </a:p>
          <a:p>
            <a:pPr marL="0" indent="0">
              <a:spcBef>
                <a:spcPts val="0"/>
              </a:spcBef>
              <a:buSzPct val="85000"/>
              <a:buNone/>
              <a:defRPr/>
            </a:pPr>
            <a:r>
              <a:rPr lang="en-US" altLang="en-US" sz="2000" dirty="0" smtClean="0">
                <a:latin typeface="Courier New" pitchFamily="49" charset="0"/>
                <a:cs typeface="Courier New" pitchFamily="49" charset="0"/>
              </a:rPr>
              <a:t>		sum += score;</a:t>
            </a:r>
          </a:p>
          <a:p>
            <a:pPr indent="0">
              <a:spcBef>
                <a:spcPct val="50000"/>
              </a:spcBef>
              <a:buSzPct val="85000"/>
              <a:buNone/>
              <a:defRPr/>
            </a:pPr>
            <a:r>
              <a:rPr lang="en-US" altLang="en-US" sz="2000" dirty="0" smtClean="0">
                <a:latin typeface="Courier New" pitchFamily="49" charset="0"/>
                <a:cs typeface="Courier New" pitchFamily="49" charset="0"/>
              </a:rPr>
              <a:t>	} // if next token is an </a:t>
            </a:r>
            <a:r>
              <a:rPr lang="en-US" altLang="en-US" sz="2000" dirty="0" err="1" smtClean="0">
                <a:latin typeface="Courier New" pitchFamily="49" charset="0"/>
                <a:cs typeface="Courier New" pitchFamily="49" charset="0"/>
              </a:rPr>
              <a:t>int</a:t>
            </a:r>
            <a:endParaRPr lang="en-US" altLang="en-US" sz="2000" dirty="0" smtClean="0">
              <a:latin typeface="Courier New" pitchFamily="49" charset="0"/>
              <a:cs typeface="Courier New" pitchFamily="49" charset="0"/>
            </a:endParaRPr>
          </a:p>
          <a:p>
            <a:pPr indent="0">
              <a:spcBef>
                <a:spcPct val="50000"/>
              </a:spcBef>
              <a:buSzPct val="85000"/>
              <a:buNone/>
              <a:defRPr/>
            </a:pPr>
            <a:r>
              <a:rPr lang="en-US" altLang="en-US" sz="2000" dirty="0" smtClean="0">
                <a:latin typeface="Courier New" pitchFamily="49" charset="0"/>
                <a:cs typeface="Courier New" pitchFamily="49" charset="0"/>
              </a:rPr>
              <a:t>	</a:t>
            </a:r>
            <a:r>
              <a:rPr lang="en-US" altLang="en-US" sz="2000" b="1" dirty="0" smtClean="0">
                <a:latin typeface="Courier New" pitchFamily="49" charset="0"/>
                <a:cs typeface="Courier New" pitchFamily="49" charset="0"/>
              </a:rPr>
              <a:t>else </a:t>
            </a:r>
            <a:r>
              <a:rPr lang="en-US" altLang="en-US" sz="2000" dirty="0" err="1" smtClean="0">
                <a:latin typeface="Courier New" pitchFamily="49" charset="0"/>
                <a:cs typeface="Courier New" pitchFamily="49" charset="0"/>
              </a:rPr>
              <a:t>keyboardScanner.next</a:t>
            </a:r>
            <a:r>
              <a:rPr lang="en-US" altLang="en-US" sz="2000" dirty="0" smtClean="0">
                <a:latin typeface="Courier New" pitchFamily="49" charset="0"/>
                <a:cs typeface="Courier New" pitchFamily="49" charset="0"/>
              </a:rPr>
              <a:t>();</a:t>
            </a:r>
          </a:p>
          <a:p>
            <a:pPr marL="0" indent="0">
              <a:spcBef>
                <a:spcPct val="50000"/>
              </a:spcBef>
              <a:buSzPct val="85000"/>
              <a:buNone/>
              <a:defRPr/>
            </a:pPr>
            <a:r>
              <a:rPr lang="en-US" altLang="en-US" sz="2000" dirty="0" err="1" smtClean="0">
                <a:latin typeface="Courier New" pitchFamily="49" charset="0"/>
                <a:cs typeface="Courier New" pitchFamily="49" charset="0"/>
              </a:rPr>
              <a:t>System.out.println</a:t>
            </a:r>
            <a:r>
              <a:rPr lang="en-US" altLang="en-US" sz="2000" dirty="0" smtClean="0">
                <a:latin typeface="Courier New" pitchFamily="49" charset="0"/>
                <a:cs typeface="Courier New" pitchFamily="49" charset="0"/>
              </a:rPr>
              <a:t> (sum);</a:t>
            </a:r>
          </a:p>
          <a:p>
            <a:pPr marL="0" indent="0">
              <a:spcBef>
                <a:spcPts val="0"/>
              </a:spcBef>
              <a:buSzPct val="85000"/>
              <a:buNone/>
              <a:defRPr/>
            </a:pPr>
            <a:endParaRPr lang="en-US" altLang="en-US" sz="2000" dirty="0" smtClean="0">
              <a:latin typeface="Courier New" pitchFamily="49" charset="0"/>
              <a:cs typeface="Courier New" pitchFamily="49" charset="0"/>
            </a:endParaRPr>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18</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755984"/>
          </a:xfrm>
        </p:spPr>
        <p:txBody>
          <a:bodyPr>
            <a:noAutofit/>
          </a:bodyPr>
          <a:lstStyle/>
          <a:p>
            <a:pPr>
              <a:spcBef>
                <a:spcPct val="50000"/>
              </a:spcBef>
              <a:buSzPct val="85000"/>
              <a:defRPr/>
            </a:pPr>
            <a:r>
              <a:rPr lang="en-US" altLang="en-US" sz="2400" dirty="0" smtClean="0">
                <a:cs typeface="Arial" pitchFamily="34" charset="0"/>
              </a:rPr>
              <a:t>Suppose the input entered from the keyboard is</a:t>
            </a:r>
          </a:p>
          <a:p>
            <a:pPr>
              <a:spcBef>
                <a:spcPct val="50000"/>
              </a:spcBef>
              <a:buSzPct val="85000"/>
              <a:buNone/>
              <a:defRPr/>
            </a:pPr>
            <a:endParaRPr lang="en-US" altLang="en-US" sz="800" dirty="0" smtClean="0">
              <a:cs typeface="Arial" pitchFamily="34" charset="0"/>
            </a:endParaRPr>
          </a:p>
          <a:p>
            <a:pPr marL="0" indent="0">
              <a:spcBef>
                <a:spcPts val="0"/>
              </a:spcBef>
              <a:buSzPct val="85000"/>
              <a:buNone/>
              <a:defRPr/>
            </a:pPr>
            <a:r>
              <a:rPr lang="en-US" altLang="en-US" sz="2400" dirty="0" smtClean="0">
                <a:latin typeface="Courier New" pitchFamily="49" charset="0"/>
                <a:cs typeface="Courier New" pitchFamily="49" charset="0"/>
              </a:rPr>
              <a:t>90  100 50</a:t>
            </a:r>
          </a:p>
          <a:p>
            <a:pPr marL="0" indent="0">
              <a:spcBef>
                <a:spcPts val="0"/>
              </a:spcBef>
              <a:buSzPct val="85000"/>
              <a:buNone/>
              <a:defRPr/>
            </a:pPr>
            <a:r>
              <a:rPr lang="en-US" altLang="en-US" sz="2400" dirty="0" smtClean="0">
                <a:latin typeface="Courier New" pitchFamily="49" charset="0"/>
                <a:cs typeface="Courier New" pitchFamily="49" charset="0"/>
              </a:rPr>
              <a:t>7z  80   </a:t>
            </a:r>
          </a:p>
          <a:p>
            <a:pPr marL="0" indent="0">
              <a:spcBef>
                <a:spcPts val="0"/>
              </a:spcBef>
              <a:buSzPct val="85000"/>
              <a:buNone/>
              <a:defRPr/>
            </a:pPr>
            <a:r>
              <a:rPr lang="en-US" altLang="en-US" sz="2400" dirty="0" smtClean="0">
                <a:latin typeface="Courier New" pitchFamily="49" charset="0"/>
                <a:cs typeface="Courier New" pitchFamily="49" charset="0"/>
              </a:rPr>
              <a:t>5f</a:t>
            </a:r>
          </a:p>
          <a:p>
            <a:pPr marL="0" indent="0">
              <a:spcBef>
                <a:spcPts val="0"/>
              </a:spcBef>
              <a:buSzPct val="85000"/>
              <a:buNone/>
              <a:defRPr/>
            </a:pPr>
            <a:r>
              <a:rPr lang="en-US" altLang="en-US" sz="2400" dirty="0" smtClean="0">
                <a:latin typeface="Courier New" pitchFamily="49" charset="0"/>
                <a:cs typeface="Courier New" pitchFamily="49" charset="0"/>
              </a:rPr>
              <a:t>-1</a:t>
            </a:r>
          </a:p>
          <a:p>
            <a:pPr>
              <a:spcBef>
                <a:spcPct val="50000"/>
              </a:spcBef>
              <a:buSzPct val="85000"/>
              <a:defRPr/>
            </a:pPr>
            <a:r>
              <a:rPr lang="en-US" altLang="en-US" sz="2400" dirty="0" smtClean="0">
                <a:cs typeface="Arial" pitchFamily="34" charset="0"/>
              </a:rPr>
              <a:t>The preceding loop would be executed 7 times, but the erroneous values </a:t>
            </a:r>
            <a:r>
              <a:rPr lang="en-US" altLang="en-US" sz="2400" dirty="0" smtClean="0">
                <a:latin typeface="Courier New" pitchFamily="49" charset="0"/>
                <a:cs typeface="Courier New" pitchFamily="49" charset="0"/>
              </a:rPr>
              <a:t>7z</a:t>
            </a:r>
            <a:r>
              <a:rPr lang="en-US" altLang="en-US" sz="2400" dirty="0" smtClean="0">
                <a:cs typeface="Arial" pitchFamily="34" charset="0"/>
              </a:rPr>
              <a:t> and </a:t>
            </a:r>
            <a:r>
              <a:rPr lang="en-US" altLang="en-US" sz="2400" dirty="0" smtClean="0">
                <a:latin typeface="Courier New" pitchFamily="49" charset="0"/>
                <a:cs typeface="Courier New" pitchFamily="49" charset="0"/>
              </a:rPr>
              <a:t>5o</a:t>
            </a:r>
            <a:r>
              <a:rPr lang="en-US" altLang="en-US" sz="2400" dirty="0" smtClean="0">
                <a:cs typeface="Arial" pitchFamily="34" charset="0"/>
              </a:rPr>
              <a:t> would be skipped over.  The output would be  </a:t>
            </a:r>
            <a:r>
              <a:rPr lang="en-US" altLang="en-US" sz="2400" b="1" dirty="0" smtClean="0">
                <a:latin typeface="Courier New" pitchFamily="49" charset="0"/>
                <a:cs typeface="Courier New" pitchFamily="49" charset="0"/>
              </a:rPr>
              <a:t>320</a:t>
            </a:r>
          </a:p>
          <a:p>
            <a:pPr>
              <a:spcBef>
                <a:spcPct val="50000"/>
              </a:spcBef>
              <a:buSzPct val="85000"/>
              <a:defRPr/>
            </a:pPr>
            <a:r>
              <a:rPr lang="en-US" altLang="en-US" sz="2400" dirty="0" smtClean="0">
                <a:cs typeface="Arial" pitchFamily="34" charset="0"/>
              </a:rPr>
              <a:t>If the </a:t>
            </a:r>
            <a:r>
              <a:rPr lang="en-US" altLang="en-US" sz="2400" dirty="0" smtClean="0">
                <a:latin typeface="Arial" pitchFamily="34" charset="0"/>
                <a:cs typeface="Arial" pitchFamily="34" charset="0"/>
              </a:rPr>
              <a:t>else</a:t>
            </a:r>
            <a:r>
              <a:rPr lang="en-US" altLang="en-US" sz="2400" dirty="0" smtClean="0">
                <a:cs typeface="Arial" pitchFamily="34" charset="0"/>
              </a:rPr>
              <a:t> part of the preceding </a:t>
            </a:r>
            <a:r>
              <a:rPr lang="en-US" altLang="en-US" sz="2400" dirty="0" smtClean="0">
                <a:latin typeface="Arial" pitchFamily="34" charset="0"/>
                <a:cs typeface="Arial" pitchFamily="34" charset="0"/>
              </a:rPr>
              <a:t>if</a:t>
            </a:r>
            <a:r>
              <a:rPr lang="en-US" altLang="en-US" sz="2400" dirty="0" smtClean="0">
                <a:cs typeface="Arial" pitchFamily="34" charset="0"/>
              </a:rPr>
              <a:t> statement were omitted, an infinite loop would occur because 7z would fail the</a:t>
            </a:r>
            <a:r>
              <a:rPr lang="en-US" altLang="en-US" sz="2400" dirty="0" smtClean="0">
                <a:latin typeface="Arial" pitchFamily="34" charset="0"/>
                <a:cs typeface="Arial" pitchFamily="34" charset="0"/>
              </a:rPr>
              <a:t> </a:t>
            </a:r>
            <a:r>
              <a:rPr lang="en-US" altLang="en-US" sz="2400" dirty="0" err="1" smtClean="0">
                <a:latin typeface="Courier New" pitchFamily="49" charset="0"/>
                <a:cs typeface="Courier New" pitchFamily="49" charset="0"/>
              </a:rPr>
              <a:t>hasNextInt</a:t>
            </a:r>
            <a:r>
              <a:rPr lang="en-US" altLang="en-US" sz="2400" dirty="0" smtClean="0">
                <a:latin typeface="Courier New" pitchFamily="49" charset="0"/>
                <a:cs typeface="Courier New" pitchFamily="49" charset="0"/>
              </a:rPr>
              <a:t>()</a:t>
            </a:r>
            <a:r>
              <a:rPr lang="en-US" altLang="en-US" sz="2400" dirty="0" smtClean="0">
                <a:latin typeface="Arial" pitchFamily="34" charset="0"/>
                <a:cs typeface="Arial" pitchFamily="34" charset="0"/>
              </a:rPr>
              <a:t> </a:t>
            </a:r>
            <a:r>
              <a:rPr lang="en-US" altLang="en-US" sz="2400" dirty="0" smtClean="0">
                <a:cs typeface="Arial" pitchFamily="34" charset="0"/>
              </a:rPr>
              <a:t>condition.</a:t>
            </a:r>
            <a:endParaRPr lang="en-US" altLang="en-US" sz="2400" dirty="0" smtClean="0">
              <a:latin typeface="Courier New" pitchFamily="49" charset="0"/>
              <a:cs typeface="Courier New" pitchFamily="49" charset="0"/>
            </a:endParaRPr>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19</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a:spcBef>
                <a:spcPct val="50000"/>
              </a:spcBef>
              <a:buSzPct val="85000"/>
            </a:pPr>
            <a:r>
              <a:rPr lang="en-US" altLang="en-US" sz="2800" dirty="0" smtClean="0">
                <a:latin typeface="Times New Roman" pitchFamily="18" charset="0"/>
              </a:rPr>
              <a:t>A </a:t>
            </a:r>
            <a:r>
              <a:rPr lang="en-US" altLang="en-US" sz="2800" dirty="0" smtClean="0">
                <a:latin typeface="Courier New" pitchFamily="49" charset="0"/>
                <a:cs typeface="Courier New" pitchFamily="49" charset="0"/>
              </a:rPr>
              <a:t>String</a:t>
            </a:r>
            <a:r>
              <a:rPr lang="en-US" altLang="en-US" sz="2800" dirty="0" smtClean="0">
                <a:latin typeface="Times New Roman" pitchFamily="18" charset="0"/>
              </a:rPr>
              <a:t> object is a variable that contains a string (a sequence of characters) and can call methods in the </a:t>
            </a:r>
            <a:r>
              <a:rPr lang="en-US" altLang="en-US" sz="2800" dirty="0" smtClean="0">
                <a:latin typeface="Courier New" pitchFamily="49" charset="0"/>
                <a:cs typeface="Courier New" pitchFamily="49" charset="0"/>
              </a:rPr>
              <a:t>String</a:t>
            </a:r>
            <a:r>
              <a:rPr lang="en-US" altLang="en-US" sz="2800" dirty="0" smtClean="0"/>
              <a:t> </a:t>
            </a:r>
            <a:r>
              <a:rPr lang="en-US" altLang="en-US" sz="2800" dirty="0" smtClean="0">
                <a:latin typeface="Times New Roman" pitchFamily="18" charset="0"/>
              </a:rPr>
              <a:t>class</a:t>
            </a:r>
          </a:p>
          <a:p>
            <a:pPr>
              <a:spcBef>
                <a:spcPct val="50000"/>
              </a:spcBef>
              <a:buSzPct val="85000"/>
            </a:pPr>
            <a:r>
              <a:rPr lang="en-US" altLang="en-US" sz="2800" dirty="0" smtClean="0">
                <a:latin typeface="Times New Roman" pitchFamily="18" charset="0"/>
              </a:rPr>
              <a:t>Objects cannot be explicitly declared in Java; instead, programmers declare reference variables</a:t>
            </a:r>
          </a:p>
          <a:p>
            <a:pPr>
              <a:spcBef>
                <a:spcPct val="50000"/>
              </a:spcBef>
              <a:buSzPct val="85000"/>
            </a:pPr>
            <a:endParaRPr lang="en-US" altLang="en-US" sz="1600" dirty="0" smtClean="0"/>
          </a:p>
          <a:p>
            <a:pPr algn="ctr">
              <a:spcBef>
                <a:spcPct val="50000"/>
              </a:spcBef>
              <a:buSzPct val="85000"/>
              <a:buNone/>
            </a:pPr>
            <a:r>
              <a:rPr lang="en-US" altLang="en-US" sz="2800" b="1" dirty="0" smtClean="0">
                <a:latin typeface="Courier New" pitchFamily="49" charset="0"/>
                <a:cs typeface="Courier New" pitchFamily="49" charset="0"/>
              </a:rPr>
              <a:t>String s;</a:t>
            </a:r>
          </a:p>
          <a:p>
            <a:pPr>
              <a:spcBef>
                <a:spcPct val="50000"/>
              </a:spcBef>
              <a:buSzPct val="85000"/>
            </a:pPr>
            <a:r>
              <a:rPr lang="en-US" altLang="en-US" sz="2800" dirty="0" smtClean="0">
                <a:latin typeface="Times New Roman" pitchFamily="18" charset="0"/>
              </a:rPr>
              <a:t>In this declaration, </a:t>
            </a:r>
            <a:r>
              <a:rPr lang="en-US" altLang="en-US" sz="2800" dirty="0" smtClean="0">
                <a:latin typeface="Courier New" pitchFamily="49" charset="0"/>
                <a:cs typeface="Courier New" pitchFamily="49" charset="0"/>
              </a:rPr>
              <a:t>s</a:t>
            </a:r>
            <a:r>
              <a:rPr lang="en-US" altLang="en-US" sz="2800" dirty="0" smtClean="0">
                <a:latin typeface="Times New Roman" pitchFamily="18" charset="0"/>
              </a:rPr>
              <a:t> is not a </a:t>
            </a:r>
            <a:r>
              <a:rPr lang="en-US" altLang="en-US" sz="2800" dirty="0" smtClean="0">
                <a:latin typeface="Courier New" pitchFamily="49" charset="0"/>
                <a:cs typeface="Courier New" pitchFamily="49" charset="0"/>
              </a:rPr>
              <a:t>String</a:t>
            </a:r>
            <a:r>
              <a:rPr lang="en-US" altLang="en-US" sz="2800" dirty="0" smtClean="0">
                <a:latin typeface="Times New Roman" pitchFamily="18" charset="0"/>
              </a:rPr>
              <a:t> object, but rather a </a:t>
            </a:r>
            <a:r>
              <a:rPr lang="en-US" altLang="en-US" sz="2800" dirty="0" smtClean="0">
                <a:latin typeface="Courier New" pitchFamily="49" charset="0"/>
                <a:cs typeface="Courier New" pitchFamily="49" charset="0"/>
              </a:rPr>
              <a:t>String</a:t>
            </a:r>
            <a:r>
              <a:rPr lang="en-US" altLang="en-US" sz="2800" dirty="0" smtClean="0">
                <a:latin typeface="Times New Roman" pitchFamily="18" charset="0"/>
              </a:rPr>
              <a:t> reference, that is, a variable that can hold the address of a </a:t>
            </a:r>
            <a:r>
              <a:rPr lang="en-US" altLang="en-US" sz="2800" dirty="0" smtClean="0">
                <a:latin typeface="Courier New" pitchFamily="49" charset="0"/>
                <a:cs typeface="Courier New" pitchFamily="49" charset="0"/>
              </a:rPr>
              <a:t>String</a:t>
            </a:r>
            <a:r>
              <a:rPr lang="en-US" altLang="en-US" sz="2800" dirty="0" smtClean="0">
                <a:latin typeface="Times New Roman" pitchFamily="18" charset="0"/>
              </a:rPr>
              <a:t> object.</a:t>
            </a:r>
          </a:p>
          <a:p>
            <a:pPr>
              <a:spcBef>
                <a:spcPct val="50000"/>
              </a:spcBef>
              <a:buSzPct val="85000"/>
            </a:pPr>
            <a:endParaRPr lang="en-US" altLang="en-US" sz="2800" dirty="0" smtClean="0">
              <a:latin typeface="Times New Roman" pitchFamily="18" charset="0"/>
            </a:endParaRPr>
          </a:p>
          <a:p>
            <a:pPr>
              <a:buNone/>
            </a:pPr>
            <a:endParaRPr lang="it-IT" dirty="0"/>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a:t>
            </a:fld>
            <a:endParaRPr lang="en-US"/>
          </a:p>
        </p:txBody>
      </p:sp>
      <p:sp>
        <p:nvSpPr>
          <p:cNvPr id="5" name="Titolo 4"/>
          <p:cNvSpPr>
            <a:spLocks noGrp="1"/>
          </p:cNvSpPr>
          <p:nvPr>
            <p:ph type="title"/>
          </p:nvPr>
        </p:nvSpPr>
        <p:spPr/>
        <p:txBody>
          <a:bodyPr/>
          <a:lstStyle/>
          <a:p>
            <a:r>
              <a:rPr lang="it-IT" dirty="0" smtClean="0">
                <a:cs typeface="Courier New" pitchFamily="49" charset="0"/>
              </a:rPr>
              <a:t>The </a:t>
            </a:r>
            <a:r>
              <a:rPr lang="it-IT" dirty="0" err="1" smtClean="0">
                <a:latin typeface="Courier New" pitchFamily="49" charset="0"/>
                <a:cs typeface="Courier New" pitchFamily="49" charset="0"/>
              </a:rPr>
              <a:t>String</a:t>
            </a:r>
            <a:r>
              <a:rPr lang="it-IT" dirty="0" smtClean="0">
                <a:cs typeface="Courier New" pitchFamily="49" charset="0"/>
              </a:rPr>
              <a:t> </a:t>
            </a:r>
            <a:r>
              <a:rPr lang="it-IT" dirty="0" err="1" smtClean="0">
                <a:cs typeface="Courier New" pitchFamily="49" charset="0"/>
              </a:rPr>
              <a:t>class</a:t>
            </a:r>
            <a:endParaRPr lang="it-IT" dirty="0">
              <a:cs typeface="Courier New" pitchFamily="49"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755984"/>
          </a:xfrm>
        </p:spPr>
        <p:txBody>
          <a:bodyPr>
            <a:noAutofit/>
          </a:bodyPr>
          <a:lstStyle/>
          <a:p>
            <a:pPr>
              <a:spcBef>
                <a:spcPct val="50000"/>
              </a:spcBef>
              <a:buSzPct val="85000"/>
              <a:defRPr/>
            </a:pPr>
            <a:r>
              <a:rPr lang="en-US" altLang="en-US" sz="2400" dirty="0" smtClean="0">
                <a:cs typeface="Arial" pitchFamily="34" charset="0"/>
              </a:rPr>
              <a:t>Suppose the entire body of the loop were replaced with </a:t>
            </a:r>
          </a:p>
          <a:p>
            <a:pPr marL="0" indent="0">
              <a:spcBef>
                <a:spcPts val="0"/>
              </a:spcBef>
              <a:buSzPct val="85000"/>
              <a:buNone/>
              <a:defRPr/>
            </a:pPr>
            <a:r>
              <a:rPr lang="en-US" altLang="en-US" sz="2000" dirty="0" smtClean="0">
                <a:latin typeface="Courier New" pitchFamily="49" charset="0"/>
                <a:cs typeface="Courier New" pitchFamily="49" charset="0"/>
              </a:rPr>
              <a:t>score = </a:t>
            </a:r>
            <a:r>
              <a:rPr lang="en-US" altLang="en-US" sz="2000" dirty="0" err="1" smtClean="0">
                <a:latin typeface="Courier New" pitchFamily="49" charset="0"/>
                <a:cs typeface="Courier New" pitchFamily="49" charset="0"/>
              </a:rPr>
              <a:t>keyboardScanner.nextInt</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if (score == SENTINEL)</a:t>
            </a:r>
          </a:p>
          <a:p>
            <a:pPr marL="0" indent="0">
              <a:spcBef>
                <a:spcPts val="0"/>
              </a:spcBef>
              <a:buSzPct val="85000"/>
              <a:buNone/>
              <a:defRPr/>
            </a:pPr>
            <a:r>
              <a:rPr lang="en-US" altLang="en-US" sz="2000" dirty="0" smtClean="0">
                <a:latin typeface="Courier New" pitchFamily="49" charset="0"/>
                <a:cs typeface="Courier New" pitchFamily="49" charset="0"/>
              </a:rPr>
              <a:t>  break; // terminate execution of loop</a:t>
            </a:r>
          </a:p>
          <a:p>
            <a:pPr marL="0" indent="0">
              <a:spcBef>
                <a:spcPts val="0"/>
              </a:spcBef>
              <a:buSzPct val="85000"/>
              <a:buNone/>
              <a:defRPr/>
            </a:pPr>
            <a:r>
              <a:rPr lang="en-US" altLang="en-US" sz="2000" dirty="0" smtClean="0">
                <a:latin typeface="Courier New" pitchFamily="49" charset="0"/>
                <a:cs typeface="Courier New" pitchFamily="49" charset="0"/>
              </a:rPr>
              <a:t>sum += score;</a:t>
            </a:r>
          </a:p>
          <a:p>
            <a:pPr>
              <a:spcBef>
                <a:spcPct val="50000"/>
              </a:spcBef>
              <a:buSzPct val="85000"/>
              <a:defRPr/>
            </a:pPr>
            <a:r>
              <a:rPr lang="en-US" altLang="en-US" sz="2400" dirty="0" smtClean="0">
                <a:cs typeface="Arial" pitchFamily="34" charset="0"/>
              </a:rPr>
              <a:t>Then an error (technically, an exception, as defined later) would occur at run time because </a:t>
            </a:r>
            <a:r>
              <a:rPr lang="en-US" altLang="en-US" sz="2400" dirty="0" smtClean="0">
                <a:latin typeface="Courier New" pitchFamily="49" charset="0"/>
                <a:cs typeface="Courier New" pitchFamily="49" charset="0"/>
              </a:rPr>
              <a:t>7z</a:t>
            </a:r>
            <a:r>
              <a:rPr lang="en-US" altLang="en-US" sz="2400" dirty="0" smtClean="0">
                <a:cs typeface="Arial" pitchFamily="34" charset="0"/>
              </a:rPr>
              <a:t> is not an </a:t>
            </a:r>
            <a:r>
              <a:rPr lang="en-US" altLang="en-US" sz="2400" dirty="0" err="1" smtClean="0">
                <a:latin typeface="Courier New" pitchFamily="49" charset="0"/>
                <a:cs typeface="Courier New" pitchFamily="49" charset="0"/>
              </a:rPr>
              <a:t>int</a:t>
            </a:r>
            <a:r>
              <a:rPr lang="en-US" altLang="en-US" sz="2400" dirty="0" smtClean="0">
                <a:cs typeface="Arial" pitchFamily="34" charset="0"/>
              </a:rPr>
              <a:t> value.</a:t>
            </a:r>
            <a:endParaRPr lang="en-US" altLang="en-US" sz="2400" dirty="0">
              <a:cs typeface="Arial" pitchFamily="34" charset="0"/>
            </a:endParaRPr>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20</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755984"/>
          </a:xfrm>
        </p:spPr>
        <p:txBody>
          <a:bodyPr>
            <a:noAutofit/>
          </a:bodyPr>
          <a:lstStyle/>
          <a:p>
            <a:pPr>
              <a:spcBef>
                <a:spcPct val="50000"/>
              </a:spcBef>
              <a:buSzPct val="85000"/>
              <a:defRPr/>
            </a:pPr>
            <a:r>
              <a:rPr lang="en-US" altLang="en-US" sz="2400" dirty="0" smtClean="0">
                <a:cs typeface="Arial" pitchFamily="34" charset="0"/>
              </a:rPr>
              <a:t>Sometimes the remainder of an input line should be skipped over if an incorrect value is discovered during scanning.</a:t>
            </a:r>
          </a:p>
          <a:p>
            <a:pPr>
              <a:spcBef>
                <a:spcPct val="50000"/>
              </a:spcBef>
              <a:buSzPct val="85000"/>
              <a:defRPr/>
            </a:pPr>
            <a:r>
              <a:rPr lang="en-US" altLang="en-US" sz="2400" dirty="0" smtClean="0">
                <a:cs typeface="Arial" pitchFamily="34" charset="0"/>
              </a:rPr>
              <a:t>For example, it might be that each input line is supposed to contain a name, grade point average, class year and age, with “***” as the sentinel.  If the grade point average is not a </a:t>
            </a:r>
            <a:r>
              <a:rPr lang="en-US" altLang="en-US" sz="2400" dirty="0" smtClean="0">
                <a:latin typeface="Arial" pitchFamily="34" charset="0"/>
                <a:cs typeface="Arial" pitchFamily="34" charset="0"/>
              </a:rPr>
              <a:t>double</a:t>
            </a:r>
            <a:r>
              <a:rPr lang="en-US" altLang="en-US" sz="2400" dirty="0" smtClean="0">
                <a:cs typeface="Arial" pitchFamily="34" charset="0"/>
              </a:rPr>
              <a:t> value (or the class year or age is not an </a:t>
            </a:r>
            <a:r>
              <a:rPr lang="en-US" altLang="en-US" sz="2400" dirty="0" err="1" smtClean="0">
                <a:latin typeface="Arial" pitchFamily="34" charset="0"/>
                <a:cs typeface="Arial" pitchFamily="34" charset="0"/>
              </a:rPr>
              <a:t>int</a:t>
            </a:r>
            <a:r>
              <a:rPr lang="en-US" altLang="en-US" sz="2400" dirty="0" smtClean="0">
                <a:cs typeface="Arial" pitchFamily="34" charset="0"/>
              </a:rPr>
              <a:t> value), the rest of the line should be skipped.</a:t>
            </a:r>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21</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755984"/>
          </a:xfrm>
        </p:spPr>
        <p:txBody>
          <a:bodyPr>
            <a:noAutofit/>
          </a:bodyPr>
          <a:lstStyle/>
          <a:p>
            <a:pPr marL="0" indent="0">
              <a:spcBef>
                <a:spcPts val="0"/>
              </a:spcBef>
              <a:buSzPct val="85000"/>
              <a:buNone/>
              <a:defRPr/>
            </a:pPr>
            <a:r>
              <a:rPr lang="en-US" altLang="en-US" sz="2000" dirty="0" smtClean="0">
                <a:latin typeface="Courier New" pitchFamily="49" charset="0"/>
                <a:cs typeface="Courier New" pitchFamily="49" charset="0"/>
              </a:rPr>
              <a:t>final String SENTINEL = “***”;</a:t>
            </a:r>
          </a:p>
          <a:p>
            <a:pPr marL="0" indent="0">
              <a:spcBef>
                <a:spcPts val="0"/>
              </a:spcBef>
              <a:buSzPct val="85000"/>
              <a:buNone/>
              <a:defRPr/>
            </a:pPr>
            <a:r>
              <a:rPr lang="en-US" altLang="en-US" sz="2000" dirty="0" smtClean="0">
                <a:latin typeface="Courier New" pitchFamily="49" charset="0"/>
                <a:cs typeface="Courier New" pitchFamily="49" charset="0"/>
              </a:rPr>
              <a:t>Scanner </a:t>
            </a:r>
            <a:r>
              <a:rPr lang="en-US" altLang="en-US" sz="2000" dirty="0" err="1" smtClean="0">
                <a:latin typeface="Courier New" pitchFamily="49" charset="0"/>
                <a:cs typeface="Courier New" pitchFamily="49" charset="0"/>
              </a:rPr>
              <a:t>keyboardScanner</a:t>
            </a:r>
            <a:r>
              <a:rPr lang="en-US" altLang="en-US" sz="2000" dirty="0" smtClean="0">
                <a:latin typeface="Courier New" pitchFamily="49" charset="0"/>
                <a:cs typeface="Courier New" pitchFamily="49" charset="0"/>
              </a:rPr>
              <a:t> = new Scanner (</a:t>
            </a:r>
            <a:r>
              <a:rPr lang="en-US" altLang="en-US" sz="2000" dirty="0" err="1" smtClean="0">
                <a:latin typeface="Courier New" pitchFamily="49" charset="0"/>
                <a:cs typeface="Courier New" pitchFamily="49" charset="0"/>
              </a:rPr>
              <a:t>System.in</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String name;</a:t>
            </a:r>
          </a:p>
          <a:p>
            <a:pPr marL="0" indent="0">
              <a:spcBef>
                <a:spcPts val="0"/>
              </a:spcBef>
              <a:buSzPct val="85000"/>
              <a:buNone/>
              <a:defRPr/>
            </a:pPr>
            <a:r>
              <a:rPr lang="en-US" altLang="en-US" sz="2000" dirty="0" err="1" smtClean="0">
                <a:latin typeface="Courier New" pitchFamily="49" charset="0"/>
                <a:cs typeface="Courier New" pitchFamily="49" charset="0"/>
              </a:rPr>
              <a:t>int</a:t>
            </a:r>
            <a:r>
              <a:rPr lang="en-US" altLang="en-US" sz="2000" dirty="0" smtClean="0">
                <a:latin typeface="Courier New" pitchFamily="49" charset="0"/>
                <a:cs typeface="Courier New" pitchFamily="49" charset="0"/>
              </a:rPr>
              <a:t> </a:t>
            </a:r>
            <a:r>
              <a:rPr lang="en-US" altLang="en-US" sz="2000" dirty="0" err="1" smtClean="0">
                <a:latin typeface="Courier New" pitchFamily="49" charset="0"/>
                <a:cs typeface="Courier New" pitchFamily="49" charset="0"/>
              </a:rPr>
              <a:t>classYear</a:t>
            </a:r>
            <a:r>
              <a:rPr lang="en-US" altLang="en-US" sz="2000" dirty="0" smtClean="0">
                <a:latin typeface="Courier New" pitchFamily="49" charset="0"/>
                <a:cs typeface="Courier New" pitchFamily="49" charset="0"/>
              </a:rPr>
              <a:t>, age;</a:t>
            </a:r>
          </a:p>
          <a:p>
            <a:pPr marL="0" indent="0">
              <a:spcBef>
                <a:spcPts val="0"/>
              </a:spcBef>
              <a:buSzPct val="85000"/>
              <a:buNone/>
              <a:defRPr/>
            </a:pPr>
            <a:r>
              <a:rPr lang="en-US" altLang="en-US" sz="2000" dirty="0" smtClean="0">
                <a:latin typeface="Courier New" pitchFamily="49" charset="0"/>
                <a:cs typeface="Courier New" pitchFamily="49" charset="0"/>
              </a:rPr>
              <a:t>double </a:t>
            </a:r>
            <a:r>
              <a:rPr lang="en-US" altLang="en-US" sz="2000" dirty="0" err="1" smtClean="0">
                <a:latin typeface="Courier New" pitchFamily="49" charset="0"/>
                <a:cs typeface="Courier New" pitchFamily="49" charset="0"/>
              </a:rPr>
              <a:t>gpa</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while (true){</a:t>
            </a:r>
          </a:p>
          <a:p>
            <a:pPr marL="0" indent="0">
              <a:spcBef>
                <a:spcPts val="0"/>
              </a:spcBef>
              <a:buSzPct val="85000"/>
              <a:buNone/>
              <a:defRPr/>
            </a:pPr>
            <a:r>
              <a:rPr lang="en-US" altLang="en-US" sz="2000" dirty="0" smtClean="0">
                <a:latin typeface="Courier New" pitchFamily="49" charset="0"/>
                <a:cs typeface="Courier New" pitchFamily="49" charset="0"/>
              </a:rPr>
              <a:t>	//name</a:t>
            </a:r>
          </a:p>
          <a:p>
            <a:pPr marL="0" indent="0">
              <a:spcBef>
                <a:spcPts val="0"/>
              </a:spcBef>
              <a:buSzPct val="85000"/>
              <a:buNone/>
              <a:defRPr/>
            </a:pPr>
            <a:r>
              <a:rPr lang="en-US" altLang="en-US" sz="2000" dirty="0" smtClean="0">
                <a:latin typeface="Courier New" pitchFamily="49" charset="0"/>
                <a:cs typeface="Courier New" pitchFamily="49" charset="0"/>
              </a:rPr>
              <a:t>	name = </a:t>
            </a:r>
            <a:r>
              <a:rPr lang="en-US" altLang="en-US" sz="2000" dirty="0" err="1" smtClean="0">
                <a:latin typeface="Courier New" pitchFamily="49" charset="0"/>
                <a:cs typeface="Courier New" pitchFamily="49" charset="0"/>
              </a:rPr>
              <a:t>keyboardScanner.next</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	if (</a:t>
            </a:r>
            <a:r>
              <a:rPr lang="en-US" altLang="en-US" sz="2000" dirty="0" err="1" smtClean="0">
                <a:latin typeface="Courier New" pitchFamily="49" charset="0"/>
                <a:cs typeface="Courier New" pitchFamily="49" charset="0"/>
              </a:rPr>
              <a:t>name.equals</a:t>
            </a:r>
            <a:r>
              <a:rPr lang="en-US" altLang="en-US" sz="2000" dirty="0" smtClean="0">
                <a:latin typeface="Courier New" pitchFamily="49" charset="0"/>
                <a:cs typeface="Courier New" pitchFamily="49" charset="0"/>
              </a:rPr>
              <a:t> (SENTINEL)) </a:t>
            </a:r>
            <a:r>
              <a:rPr lang="en-US" altLang="en-US" sz="2000" b="1" dirty="0" smtClean="0">
                <a:latin typeface="Courier New" pitchFamily="49" charset="0"/>
                <a:cs typeface="Courier New" pitchFamily="49" charset="0"/>
              </a:rPr>
              <a:t>break</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	 // grade point average</a:t>
            </a:r>
          </a:p>
          <a:p>
            <a:pPr marL="0" indent="0">
              <a:spcBef>
                <a:spcPts val="0"/>
              </a:spcBef>
              <a:buSzPct val="85000"/>
              <a:buNone/>
              <a:defRPr/>
            </a:pPr>
            <a:r>
              <a:rPr lang="en-US" altLang="en-US" sz="2000" dirty="0" smtClean="0">
                <a:latin typeface="Courier New" pitchFamily="49" charset="0"/>
                <a:cs typeface="Courier New" pitchFamily="49" charset="0"/>
              </a:rPr>
              <a:t>	if (!</a:t>
            </a:r>
            <a:r>
              <a:rPr lang="en-US" altLang="en-US" sz="2000" dirty="0" err="1" smtClean="0">
                <a:latin typeface="Courier New" pitchFamily="49" charset="0"/>
                <a:cs typeface="Courier New" pitchFamily="49" charset="0"/>
              </a:rPr>
              <a:t>keyboardScanner.hasNextDouble</a:t>
            </a:r>
            <a:r>
              <a:rPr lang="en-US" altLang="en-US" sz="2000" dirty="0" smtClean="0">
                <a:latin typeface="Courier New" pitchFamily="49" charset="0"/>
                <a:cs typeface="Courier New" pitchFamily="49" charset="0"/>
              </a:rPr>
              <a:t>()) {</a:t>
            </a:r>
          </a:p>
          <a:p>
            <a:pPr marL="0" indent="0">
              <a:spcBef>
                <a:spcPts val="0"/>
              </a:spcBef>
              <a:buSzPct val="85000"/>
              <a:buNone/>
              <a:defRPr/>
            </a:pPr>
            <a:r>
              <a:rPr lang="en-US" altLang="en-US" sz="2000" dirty="0" smtClean="0">
                <a:latin typeface="Courier New" pitchFamily="49" charset="0"/>
                <a:cs typeface="Courier New" pitchFamily="49" charset="0"/>
              </a:rPr>
              <a:t>		</a:t>
            </a:r>
            <a:r>
              <a:rPr lang="en-US" altLang="en-US" sz="2000" dirty="0" err="1" smtClean="0">
                <a:latin typeface="Courier New" pitchFamily="49" charset="0"/>
                <a:cs typeface="Courier New" pitchFamily="49" charset="0"/>
              </a:rPr>
              <a:t>keyboardScanner.nextLine</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		</a:t>
            </a:r>
            <a:r>
              <a:rPr lang="en-US" altLang="en-US" sz="2000" b="1" dirty="0" smtClean="0">
                <a:latin typeface="Courier New" pitchFamily="49" charset="0"/>
                <a:cs typeface="Courier New" pitchFamily="49" charset="0"/>
              </a:rPr>
              <a:t>continue</a:t>
            </a:r>
            <a:r>
              <a:rPr lang="en-US" altLang="en-US" sz="2000" dirty="0" smtClean="0">
                <a:latin typeface="Courier New" pitchFamily="49" charset="0"/>
                <a:cs typeface="Courier New" pitchFamily="49" charset="0"/>
              </a:rPr>
              <a:t>; </a:t>
            </a:r>
            <a:r>
              <a:rPr lang="en-US" altLang="en-US" sz="1600" dirty="0" smtClean="0">
                <a:latin typeface="Courier New" pitchFamily="49" charset="0"/>
                <a:cs typeface="Courier New" pitchFamily="49" charset="0"/>
              </a:rPr>
              <a:t>// start another iteration of the loop</a:t>
            </a:r>
            <a:endParaRPr lang="en-US" altLang="en-US" sz="2000" dirty="0" smtClean="0">
              <a:latin typeface="Courier New" pitchFamily="49" charset="0"/>
              <a:cs typeface="Courier New" pitchFamily="49" charset="0"/>
            </a:endParaRPr>
          </a:p>
          <a:p>
            <a:pPr marL="0" indent="0">
              <a:spcBef>
                <a:spcPts val="0"/>
              </a:spcBef>
              <a:buSzPct val="85000"/>
              <a:buNone/>
              <a:defRPr/>
            </a:pPr>
            <a:r>
              <a:rPr lang="en-US" altLang="en-US" sz="2000" dirty="0" smtClean="0">
                <a:latin typeface="Courier New" pitchFamily="49" charset="0"/>
                <a:cs typeface="Courier New" pitchFamily="49" charset="0"/>
              </a:rPr>
              <a:t>	} // if next token is not a double</a:t>
            </a:r>
          </a:p>
          <a:p>
            <a:pPr marL="0" indent="0">
              <a:spcBef>
                <a:spcPts val="0"/>
              </a:spcBef>
              <a:buSzPct val="85000"/>
              <a:buNone/>
              <a:defRPr/>
            </a:pPr>
            <a:r>
              <a:rPr lang="en-US" altLang="en-US" sz="2000" dirty="0" smtClean="0">
                <a:latin typeface="Courier New" pitchFamily="49" charset="0"/>
                <a:cs typeface="Courier New" pitchFamily="49" charset="0"/>
              </a:rPr>
              <a:t>	</a:t>
            </a:r>
            <a:r>
              <a:rPr lang="en-US" altLang="en-US" sz="2000" dirty="0" err="1" smtClean="0">
                <a:latin typeface="Courier New" pitchFamily="49" charset="0"/>
                <a:cs typeface="Courier New" pitchFamily="49" charset="0"/>
              </a:rPr>
              <a:t>gpa</a:t>
            </a:r>
            <a:r>
              <a:rPr lang="en-US" altLang="en-US" sz="2000" dirty="0" smtClean="0">
                <a:latin typeface="Courier New" pitchFamily="49" charset="0"/>
                <a:cs typeface="Courier New" pitchFamily="49" charset="0"/>
              </a:rPr>
              <a:t> = </a:t>
            </a:r>
            <a:r>
              <a:rPr lang="en-US" altLang="en-US" sz="2000" dirty="0" err="1" smtClean="0">
                <a:latin typeface="Courier New" pitchFamily="49" charset="0"/>
                <a:cs typeface="Courier New" pitchFamily="49" charset="0"/>
              </a:rPr>
              <a:t>keyboardScanner.nextDouble</a:t>
            </a:r>
            <a:r>
              <a:rPr lang="en-US" altLang="en-US" sz="2000" dirty="0" smtClean="0">
                <a:latin typeface="Courier New" pitchFamily="49" charset="0"/>
                <a:cs typeface="Courier New" pitchFamily="49" charset="0"/>
              </a:rPr>
              <a:t>();	</a:t>
            </a:r>
            <a:r>
              <a:rPr lang="en-US" altLang="en-US" sz="2000" dirty="0" smtClean="0">
                <a:latin typeface="Arial" pitchFamily="34" charset="0"/>
                <a:cs typeface="Arial" pitchFamily="34" charset="0"/>
              </a:rPr>
              <a:t>		</a:t>
            </a:r>
            <a:endParaRPr lang="en-US" altLang="en-US" sz="2000" dirty="0">
              <a:latin typeface="Courier New" pitchFamily="49" charset="0"/>
              <a:cs typeface="Courier New" pitchFamily="49" charset="0"/>
            </a:endParaRPr>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22</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755984"/>
          </a:xfrm>
        </p:spPr>
        <p:txBody>
          <a:bodyPr vert="horz">
            <a:noAutofit/>
          </a:bodyPr>
          <a:lstStyle/>
          <a:p>
            <a:pPr marL="0" indent="0">
              <a:spcBef>
                <a:spcPts val="0"/>
              </a:spcBef>
              <a:buSzPct val="85000"/>
              <a:buNone/>
              <a:defRPr/>
            </a:pPr>
            <a:r>
              <a:rPr lang="en-US" altLang="en-US" sz="2000" dirty="0" smtClean="0">
                <a:latin typeface="Courier New" pitchFamily="49" charset="0"/>
                <a:cs typeface="Courier New" pitchFamily="49" charset="0"/>
              </a:rPr>
              <a:t>	// class year </a:t>
            </a:r>
          </a:p>
          <a:p>
            <a:pPr marL="0" indent="0">
              <a:spcBef>
                <a:spcPts val="0"/>
              </a:spcBef>
              <a:buSzPct val="85000"/>
              <a:buNone/>
              <a:defRPr/>
            </a:pPr>
            <a:r>
              <a:rPr lang="en-US" altLang="en-US" sz="2000" dirty="0" smtClean="0">
                <a:latin typeface="Courier New" pitchFamily="49" charset="0"/>
                <a:cs typeface="Courier New" pitchFamily="49" charset="0"/>
              </a:rPr>
              <a:t>	if (!</a:t>
            </a:r>
            <a:r>
              <a:rPr lang="en-US" altLang="en-US" sz="2000" dirty="0" err="1" smtClean="0">
                <a:latin typeface="Courier New" pitchFamily="49" charset="0"/>
                <a:cs typeface="Courier New" pitchFamily="49" charset="0"/>
              </a:rPr>
              <a:t>keyboardScanner.hasNextInt</a:t>
            </a:r>
            <a:r>
              <a:rPr lang="en-US" altLang="en-US" sz="2000" dirty="0" smtClean="0">
                <a:latin typeface="Courier New" pitchFamily="49" charset="0"/>
                <a:cs typeface="Courier New" pitchFamily="49" charset="0"/>
              </a:rPr>
              <a:t>()) 	{ </a:t>
            </a:r>
          </a:p>
          <a:p>
            <a:pPr marL="0" indent="0">
              <a:spcBef>
                <a:spcPts val="0"/>
              </a:spcBef>
              <a:buSzPct val="85000"/>
              <a:buNone/>
              <a:defRPr/>
            </a:pPr>
            <a:r>
              <a:rPr lang="en-US" altLang="en-US" sz="2000" dirty="0" smtClean="0">
                <a:latin typeface="Courier New" pitchFamily="49" charset="0"/>
                <a:cs typeface="Courier New" pitchFamily="49" charset="0"/>
              </a:rPr>
              <a:t>	 	</a:t>
            </a:r>
            <a:r>
              <a:rPr lang="en-US" altLang="en-US" sz="2000" dirty="0" err="1" smtClean="0">
                <a:latin typeface="Courier New" pitchFamily="49" charset="0"/>
                <a:cs typeface="Courier New" pitchFamily="49" charset="0"/>
              </a:rPr>
              <a:t>keyboardScanner.nextLine</a:t>
            </a:r>
            <a:r>
              <a:rPr lang="en-US" altLang="en-US" sz="2000" dirty="0" smtClean="0">
                <a:latin typeface="Courier New" pitchFamily="49" charset="0"/>
                <a:cs typeface="Courier New" pitchFamily="49" charset="0"/>
              </a:rPr>
              <a:t>(); </a:t>
            </a:r>
          </a:p>
          <a:p>
            <a:pPr marL="0" indent="0">
              <a:spcBef>
                <a:spcPts val="0"/>
              </a:spcBef>
              <a:buSzPct val="85000"/>
              <a:buNone/>
              <a:defRPr/>
            </a:pPr>
            <a:r>
              <a:rPr lang="en-US" altLang="en-US" sz="2000" dirty="0" smtClean="0">
                <a:latin typeface="Courier New" pitchFamily="49" charset="0"/>
                <a:cs typeface="Courier New" pitchFamily="49" charset="0"/>
              </a:rPr>
              <a:t>		continue; </a:t>
            </a:r>
            <a:r>
              <a:rPr lang="en-US" altLang="en-US" sz="1800" dirty="0" smtClean="0">
                <a:latin typeface="Courier New" pitchFamily="49" charset="0"/>
                <a:cs typeface="Courier New" pitchFamily="49" charset="0"/>
              </a:rPr>
              <a:t>// start another iteration of loop</a:t>
            </a:r>
            <a:endParaRPr lang="en-US" altLang="en-US" sz="2000" dirty="0" smtClean="0">
              <a:latin typeface="Courier New" pitchFamily="49" charset="0"/>
              <a:cs typeface="Courier New" pitchFamily="49" charset="0"/>
            </a:endParaRPr>
          </a:p>
          <a:p>
            <a:pPr marL="0" indent="0">
              <a:spcBef>
                <a:spcPts val="0"/>
              </a:spcBef>
              <a:buSzPct val="85000"/>
              <a:buNone/>
              <a:defRPr/>
            </a:pPr>
            <a:r>
              <a:rPr lang="en-US" altLang="en-US" sz="2000" dirty="0" smtClean="0">
                <a:latin typeface="Courier New" pitchFamily="49" charset="0"/>
                <a:cs typeface="Courier New" pitchFamily="49" charset="0"/>
              </a:rPr>
              <a:t>	} // if next token is not an </a:t>
            </a:r>
            <a:r>
              <a:rPr lang="en-US" altLang="en-US" sz="2000" dirty="0" err="1" smtClean="0">
                <a:latin typeface="Courier New" pitchFamily="49" charset="0"/>
                <a:cs typeface="Courier New" pitchFamily="49" charset="0"/>
              </a:rPr>
              <a:t>int</a:t>
            </a:r>
            <a:endParaRPr lang="en-US" altLang="en-US" sz="2000" dirty="0" smtClean="0">
              <a:latin typeface="Courier New" pitchFamily="49" charset="0"/>
              <a:cs typeface="Courier New" pitchFamily="49" charset="0"/>
            </a:endParaRPr>
          </a:p>
          <a:p>
            <a:pPr marL="0" indent="0">
              <a:spcBef>
                <a:spcPts val="0"/>
              </a:spcBef>
              <a:buSzPct val="85000"/>
              <a:buNone/>
              <a:defRPr/>
            </a:pPr>
            <a:r>
              <a:rPr lang="en-US" altLang="en-US" sz="2000" dirty="0" smtClean="0">
                <a:latin typeface="Courier New" pitchFamily="49" charset="0"/>
                <a:cs typeface="Courier New" pitchFamily="49" charset="0"/>
              </a:rPr>
              <a:t>	</a:t>
            </a:r>
            <a:r>
              <a:rPr lang="en-US" altLang="en-US" sz="2000" dirty="0" err="1" smtClean="0">
                <a:latin typeface="Courier New" pitchFamily="49" charset="0"/>
                <a:cs typeface="Courier New" pitchFamily="49" charset="0"/>
              </a:rPr>
              <a:t>classYear</a:t>
            </a:r>
            <a:r>
              <a:rPr lang="en-US" altLang="en-US" sz="2000" dirty="0" smtClean="0">
                <a:latin typeface="Courier New" pitchFamily="49" charset="0"/>
                <a:cs typeface="Courier New" pitchFamily="49" charset="0"/>
              </a:rPr>
              <a:t> = </a:t>
            </a:r>
            <a:r>
              <a:rPr lang="en-US" altLang="en-US" sz="2000" dirty="0" err="1" smtClean="0">
                <a:latin typeface="Courier New" pitchFamily="49" charset="0"/>
                <a:cs typeface="Courier New" pitchFamily="49" charset="0"/>
              </a:rPr>
              <a:t>keyboardScanner.nextInt</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	// age	</a:t>
            </a:r>
          </a:p>
          <a:p>
            <a:pPr marL="0" indent="0">
              <a:spcBef>
                <a:spcPts val="0"/>
              </a:spcBef>
              <a:buSzPct val="85000"/>
              <a:buNone/>
              <a:defRPr/>
            </a:pPr>
            <a:r>
              <a:rPr lang="en-US" altLang="en-US" sz="2000" dirty="0" smtClean="0">
                <a:latin typeface="Courier New" pitchFamily="49" charset="0"/>
                <a:cs typeface="Courier New" pitchFamily="49" charset="0"/>
              </a:rPr>
              <a:t>	if (!</a:t>
            </a:r>
            <a:r>
              <a:rPr lang="en-US" altLang="en-US" sz="2000" dirty="0" err="1" smtClean="0">
                <a:latin typeface="Courier New" pitchFamily="49" charset="0"/>
                <a:cs typeface="Courier New" pitchFamily="49" charset="0"/>
              </a:rPr>
              <a:t>keyboardScanner.hasNextInt</a:t>
            </a:r>
            <a:r>
              <a:rPr lang="en-US" altLang="en-US" sz="2000" dirty="0" smtClean="0">
                <a:latin typeface="Courier New" pitchFamily="49" charset="0"/>
                <a:cs typeface="Courier New" pitchFamily="49" charset="0"/>
              </a:rPr>
              <a:t>()){ </a:t>
            </a:r>
          </a:p>
          <a:p>
            <a:pPr marL="0" indent="0">
              <a:spcBef>
                <a:spcPts val="0"/>
              </a:spcBef>
              <a:buSzPct val="85000"/>
              <a:buNone/>
              <a:defRPr/>
            </a:pPr>
            <a:r>
              <a:rPr lang="en-US" altLang="en-US" sz="2000" dirty="0" smtClean="0">
                <a:latin typeface="Courier New" pitchFamily="49" charset="0"/>
                <a:cs typeface="Courier New" pitchFamily="49" charset="0"/>
              </a:rPr>
              <a:t>		 </a:t>
            </a:r>
            <a:r>
              <a:rPr lang="en-US" altLang="en-US" sz="2000" dirty="0" err="1" smtClean="0">
                <a:latin typeface="Courier New" pitchFamily="49" charset="0"/>
                <a:cs typeface="Courier New" pitchFamily="49" charset="0"/>
              </a:rPr>
              <a:t>keyboardScanner.nextLine</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		 continue; </a:t>
            </a:r>
            <a:r>
              <a:rPr lang="en-US" altLang="en-US" sz="1600" dirty="0" smtClean="0">
                <a:latin typeface="Courier New" pitchFamily="49" charset="0"/>
                <a:cs typeface="Courier New" pitchFamily="49" charset="0"/>
              </a:rPr>
              <a:t>// start another iteration of loop</a:t>
            </a:r>
            <a:endParaRPr lang="en-US" altLang="en-US" sz="2000" dirty="0" smtClean="0">
              <a:latin typeface="Courier New" pitchFamily="49" charset="0"/>
              <a:cs typeface="Courier New" pitchFamily="49" charset="0"/>
            </a:endParaRPr>
          </a:p>
          <a:p>
            <a:pPr marL="0" indent="0">
              <a:spcBef>
                <a:spcPts val="0"/>
              </a:spcBef>
              <a:buSzPct val="85000"/>
              <a:buNone/>
              <a:defRPr/>
            </a:pPr>
            <a:r>
              <a:rPr lang="en-US" altLang="en-US" sz="2000" dirty="0" smtClean="0">
                <a:latin typeface="Courier New" pitchFamily="49" charset="0"/>
                <a:cs typeface="Courier New" pitchFamily="49" charset="0"/>
              </a:rPr>
              <a:t>	} // if next token is not an </a:t>
            </a:r>
            <a:r>
              <a:rPr lang="en-US" altLang="en-US" sz="2000" dirty="0" err="1" smtClean="0">
                <a:latin typeface="Courier New" pitchFamily="49" charset="0"/>
                <a:cs typeface="Courier New" pitchFamily="49" charset="0"/>
              </a:rPr>
              <a:t>int</a:t>
            </a:r>
            <a:endParaRPr lang="en-US" altLang="en-US" sz="2000" dirty="0" smtClean="0">
              <a:latin typeface="Courier New" pitchFamily="49" charset="0"/>
              <a:cs typeface="Courier New" pitchFamily="49" charset="0"/>
            </a:endParaRPr>
          </a:p>
          <a:p>
            <a:pPr marL="0" indent="0">
              <a:spcBef>
                <a:spcPts val="0"/>
              </a:spcBef>
              <a:buSzPct val="85000"/>
              <a:buNone/>
              <a:defRPr/>
            </a:pPr>
            <a:r>
              <a:rPr lang="en-US" altLang="en-US" sz="2000" dirty="0" smtClean="0">
                <a:latin typeface="Courier New" pitchFamily="49" charset="0"/>
                <a:cs typeface="Courier New" pitchFamily="49" charset="0"/>
              </a:rPr>
              <a:t>	age = </a:t>
            </a:r>
            <a:r>
              <a:rPr lang="en-US" altLang="en-US" sz="2000" dirty="0" err="1" smtClean="0">
                <a:latin typeface="Courier New" pitchFamily="49" charset="0"/>
                <a:cs typeface="Courier New" pitchFamily="49" charset="0"/>
              </a:rPr>
              <a:t>keyboardScanner.nextInt</a:t>
            </a:r>
            <a:r>
              <a:rPr lang="en-US" altLang="en-US" sz="2000" dirty="0" smtClean="0">
                <a:latin typeface="Courier New" pitchFamily="49" charset="0"/>
                <a:cs typeface="Courier New" pitchFamily="49" charset="0"/>
              </a:rPr>
              <a:t>(); </a:t>
            </a:r>
          </a:p>
          <a:p>
            <a:pPr marL="0" indent="0">
              <a:spcBef>
                <a:spcPts val="0"/>
              </a:spcBef>
              <a:buSzPct val="85000"/>
              <a:buNone/>
              <a:defRPr/>
            </a:pPr>
            <a:r>
              <a:rPr lang="en-US" altLang="en-US" sz="2000" dirty="0" smtClean="0">
                <a:latin typeface="Courier New" pitchFamily="49" charset="0"/>
                <a:cs typeface="Courier New" pitchFamily="49" charset="0"/>
              </a:rPr>
              <a:t>	// process name, </a:t>
            </a:r>
            <a:r>
              <a:rPr lang="en-US" altLang="en-US" sz="2000" dirty="0" err="1" smtClean="0">
                <a:latin typeface="Courier New" pitchFamily="49" charset="0"/>
                <a:cs typeface="Courier New" pitchFamily="49" charset="0"/>
              </a:rPr>
              <a:t>gpa</a:t>
            </a:r>
            <a:r>
              <a:rPr lang="en-US" altLang="en-US" sz="2000" dirty="0" smtClean="0">
                <a:latin typeface="Courier New" pitchFamily="49" charset="0"/>
                <a:cs typeface="Courier New" pitchFamily="49" charset="0"/>
              </a:rPr>
              <a:t>, </a:t>
            </a:r>
            <a:r>
              <a:rPr lang="en-US" altLang="en-US" sz="2000" dirty="0" err="1" smtClean="0">
                <a:latin typeface="Courier New" pitchFamily="49" charset="0"/>
                <a:cs typeface="Courier New" pitchFamily="49" charset="0"/>
              </a:rPr>
              <a:t>classYear</a:t>
            </a:r>
            <a:r>
              <a:rPr lang="en-US" altLang="en-US" sz="2000" dirty="0" smtClean="0">
                <a:latin typeface="Courier New" pitchFamily="49" charset="0"/>
                <a:cs typeface="Courier New" pitchFamily="49" charset="0"/>
              </a:rPr>
              <a:t> and age …	</a:t>
            </a:r>
          </a:p>
          <a:p>
            <a:pPr marL="0" indent="0">
              <a:spcBef>
                <a:spcPts val="0"/>
              </a:spcBef>
              <a:buSzPct val="85000"/>
              <a:buNone/>
              <a:defRPr/>
            </a:pPr>
            <a:r>
              <a:rPr lang="en-US" altLang="en-US" sz="2000" dirty="0" smtClean="0">
                <a:latin typeface="Courier New" pitchFamily="49" charset="0"/>
                <a:cs typeface="Courier New" pitchFamily="49" charset="0"/>
              </a:rPr>
              <a:t>} // while</a:t>
            </a:r>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23</a:t>
            </a:fld>
            <a:endParaRPr lang="en-US"/>
          </a:p>
        </p:txBody>
      </p:sp>
      <p:sp>
        <p:nvSpPr>
          <p:cNvPr id="5" name="Titolo 4"/>
          <p:cNvSpPr>
            <a:spLocks noGrp="1"/>
          </p:cNvSpPr>
          <p:nvPr>
            <p:ph type="title"/>
          </p:nvPr>
        </p:nvSpPr>
        <p:spPr/>
        <p:txBody>
          <a:bodyPr>
            <a:normAutofit/>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pPr>
              <a:spcBef>
                <a:spcPct val="50000"/>
              </a:spcBef>
              <a:buSzPct val="85000"/>
              <a:defRPr/>
            </a:pPr>
            <a:r>
              <a:rPr lang="en-US" altLang="en-US" sz="2400" dirty="0" smtClean="0">
                <a:cs typeface="Arial" pitchFamily="34" charset="0"/>
              </a:rPr>
              <a:t>For scanning over a file, the constructor is different from keyboard scanning, but the “</a:t>
            </a:r>
            <a:r>
              <a:rPr lang="en-US" altLang="en-US" sz="2400" dirty="0" err="1" smtClean="0">
                <a:latin typeface="Courier New" pitchFamily="49" charset="0"/>
                <a:cs typeface="Courier New" pitchFamily="49" charset="0"/>
              </a:rPr>
              <a:t>hasNext</a:t>
            </a:r>
            <a:r>
              <a:rPr lang="en-US" altLang="en-US" sz="2400" dirty="0" smtClean="0">
                <a:latin typeface="Courier New" pitchFamily="49" charset="0"/>
                <a:cs typeface="Courier New" pitchFamily="49" charset="0"/>
              </a:rPr>
              <a:t>(), </a:t>
            </a:r>
            <a:r>
              <a:rPr lang="en-US" altLang="en-US" sz="2400" dirty="0" err="1" smtClean="0">
                <a:latin typeface="Courier New" pitchFamily="49" charset="0"/>
                <a:cs typeface="Courier New" pitchFamily="49" charset="0"/>
              </a:rPr>
              <a:t>hasNextInt</a:t>
            </a:r>
            <a:r>
              <a:rPr lang="en-US" altLang="en-US" sz="2400" dirty="0" smtClean="0">
                <a:latin typeface="Courier New" pitchFamily="49" charset="0"/>
                <a:cs typeface="Courier New" pitchFamily="49" charset="0"/>
              </a:rPr>
              <a:t>(), next(), </a:t>
            </a:r>
            <a:r>
              <a:rPr lang="en-US" altLang="en-US" sz="2400" dirty="0" err="1" smtClean="0">
                <a:latin typeface="Courier New" pitchFamily="49" charset="0"/>
                <a:cs typeface="Courier New" pitchFamily="49" charset="0"/>
              </a:rPr>
              <a:t>nextDouble</a:t>
            </a:r>
            <a:r>
              <a:rPr lang="en-US" altLang="en-US" sz="2400" dirty="0" smtClean="0">
                <a:latin typeface="Courier New" pitchFamily="49" charset="0"/>
                <a:cs typeface="Courier New" pitchFamily="49" charset="0"/>
              </a:rPr>
              <a:t>(), …</a:t>
            </a:r>
            <a:r>
              <a:rPr lang="en-US" altLang="en-US" sz="2400" dirty="0" smtClean="0">
                <a:cs typeface="Arial" pitchFamily="34" charset="0"/>
              </a:rPr>
              <a:t>” methods are still available.</a:t>
            </a:r>
          </a:p>
          <a:p>
            <a:pPr>
              <a:spcBef>
                <a:spcPct val="50000"/>
              </a:spcBef>
              <a:spcAft>
                <a:spcPts val="1200"/>
              </a:spcAft>
              <a:buSzPct val="85000"/>
              <a:defRPr/>
            </a:pPr>
            <a:r>
              <a:rPr lang="en-US" altLang="en-US" sz="2400" dirty="0" smtClean="0">
                <a:cs typeface="Arial" pitchFamily="34" charset="0"/>
              </a:rPr>
              <a:t>For example:</a:t>
            </a:r>
          </a:p>
          <a:p>
            <a:pPr marL="0" indent="0">
              <a:spcBef>
                <a:spcPts val="0"/>
              </a:spcBef>
              <a:buSzPct val="85000"/>
              <a:buNone/>
              <a:defRPr/>
            </a:pPr>
            <a:r>
              <a:rPr lang="en-US" altLang="en-US" sz="2000" dirty="0" smtClean="0">
                <a:latin typeface="Courier New" pitchFamily="49" charset="0"/>
                <a:cs typeface="Courier New" pitchFamily="49" charset="0"/>
              </a:rPr>
              <a:t>Scanner </a:t>
            </a:r>
            <a:r>
              <a:rPr lang="en-US" altLang="en-US" sz="2000" dirty="0" err="1" smtClean="0">
                <a:latin typeface="Courier New" pitchFamily="49" charset="0"/>
                <a:cs typeface="Courier New" pitchFamily="49" charset="0"/>
              </a:rPr>
              <a:t>fileScanner</a:t>
            </a:r>
            <a:r>
              <a:rPr lang="en-US" altLang="en-US" sz="2000" dirty="0" smtClean="0">
                <a:latin typeface="Courier New" pitchFamily="49" charset="0"/>
                <a:cs typeface="Courier New" pitchFamily="49" charset="0"/>
              </a:rPr>
              <a:t> =new Scanner(new File (“data”));</a:t>
            </a:r>
          </a:p>
          <a:p>
            <a:pPr marL="0" indent="0">
              <a:spcBef>
                <a:spcPts val="0"/>
              </a:spcBef>
              <a:buSzPct val="85000"/>
              <a:buNone/>
              <a:defRPr/>
            </a:pPr>
            <a:r>
              <a:rPr lang="en-US" altLang="en-US" sz="2000" dirty="0" smtClean="0">
                <a:latin typeface="Courier New" pitchFamily="49" charset="0"/>
                <a:cs typeface="Courier New" pitchFamily="49" charset="0"/>
              </a:rPr>
              <a:t>if (</a:t>
            </a:r>
            <a:r>
              <a:rPr lang="en-US" altLang="en-US" sz="2000" dirty="0" err="1" smtClean="0">
                <a:latin typeface="Courier New" pitchFamily="49" charset="0"/>
                <a:cs typeface="Courier New" pitchFamily="49" charset="0"/>
              </a:rPr>
              <a:t>fileScanner.hasNextDouble</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	double </a:t>
            </a:r>
            <a:r>
              <a:rPr lang="en-US" altLang="en-US" sz="2000" dirty="0" err="1" smtClean="0">
                <a:latin typeface="Courier New" pitchFamily="49" charset="0"/>
                <a:cs typeface="Courier New" pitchFamily="49" charset="0"/>
              </a:rPr>
              <a:t>gpa</a:t>
            </a:r>
            <a:r>
              <a:rPr lang="en-US" altLang="en-US" sz="2000" dirty="0" smtClean="0">
                <a:latin typeface="Courier New" pitchFamily="49" charset="0"/>
                <a:cs typeface="Courier New" pitchFamily="49" charset="0"/>
              </a:rPr>
              <a:t> = </a:t>
            </a:r>
            <a:r>
              <a:rPr lang="en-US" altLang="en-US" sz="2000" dirty="0" err="1" smtClean="0">
                <a:latin typeface="Courier New" pitchFamily="49" charset="0"/>
                <a:cs typeface="Courier New" pitchFamily="49" charset="0"/>
              </a:rPr>
              <a:t>fileScanner.nextDouble</a:t>
            </a:r>
            <a:r>
              <a:rPr lang="en-US" altLang="en-US" sz="2000" dirty="0" smtClean="0">
                <a:latin typeface="Courier New" pitchFamily="49" charset="0"/>
                <a:cs typeface="Courier New" pitchFamily="49" charset="0"/>
              </a:rPr>
              <a:t>();</a:t>
            </a:r>
          </a:p>
          <a:p>
            <a:pPr marL="0" indent="0">
              <a:spcBef>
                <a:spcPts val="0"/>
              </a:spcBef>
              <a:buSzPct val="85000"/>
              <a:buNone/>
              <a:defRPr/>
            </a:pPr>
            <a:r>
              <a:rPr lang="en-US" altLang="en-US" sz="2000" dirty="0" smtClean="0">
                <a:latin typeface="Courier New" pitchFamily="49" charset="0"/>
                <a:cs typeface="Courier New" pitchFamily="49" charset="0"/>
              </a:rPr>
              <a:t>else</a:t>
            </a:r>
          </a:p>
          <a:p>
            <a:pPr marL="0" indent="0">
              <a:spcBef>
                <a:spcPts val="0"/>
              </a:spcBef>
              <a:buSzPct val="85000"/>
              <a:buNone/>
              <a:defRPr/>
            </a:pPr>
            <a:r>
              <a:rPr lang="en-US" altLang="en-US" sz="2000" dirty="0" smtClean="0">
                <a:latin typeface="Courier New" pitchFamily="49" charset="0"/>
                <a:cs typeface="Courier New" pitchFamily="49" charset="0"/>
              </a:rPr>
              <a:t>	</a:t>
            </a:r>
            <a:r>
              <a:rPr lang="en-US" altLang="en-US" sz="2000" dirty="0" err="1" smtClean="0">
                <a:latin typeface="Courier New" pitchFamily="49" charset="0"/>
                <a:cs typeface="Courier New" pitchFamily="49" charset="0"/>
              </a:rPr>
              <a:t>fileScanner.next</a:t>
            </a:r>
            <a:r>
              <a:rPr lang="en-US" altLang="en-US" sz="2000" dirty="0" smtClean="0">
                <a:latin typeface="Courier New" pitchFamily="49" charset="0"/>
                <a:cs typeface="Courier New" pitchFamily="49" charset="0"/>
              </a:rPr>
              <a:t>();</a:t>
            </a:r>
          </a:p>
          <a:p>
            <a:pPr marL="0" indent="0">
              <a:spcBef>
                <a:spcPts val="0"/>
              </a:spcBef>
            </a:pPr>
            <a:endParaRPr lang="it-IT" sz="2400" dirty="0"/>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24</a:t>
            </a:fld>
            <a:endParaRPr lang="en-US"/>
          </a:p>
        </p:txBody>
      </p:sp>
      <p:sp>
        <p:nvSpPr>
          <p:cNvPr id="5" name="Titolo 4"/>
          <p:cNvSpPr>
            <a:spLocks noGrp="1"/>
          </p:cNvSpPr>
          <p:nvPr>
            <p:ph type="title"/>
          </p:nvPr>
        </p:nvSpPr>
        <p:spPr/>
        <p:txBody>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pPr>
              <a:spcBef>
                <a:spcPct val="50000"/>
              </a:spcBef>
              <a:buSzPct val="85000"/>
              <a:defRPr/>
            </a:pPr>
            <a:r>
              <a:rPr lang="en-US" altLang="en-US" sz="2400" dirty="0" smtClean="0">
                <a:cs typeface="Arial" pitchFamily="34" charset="0"/>
              </a:rPr>
              <a:t>Sentinels are not used in file scanning because it is too easy to forget to append the sentinel to the end of the file. (With keyboard input, a scan loop will continue until the sentinel is entered.) So a typical scanning loop with </a:t>
            </a:r>
            <a:r>
              <a:rPr lang="en-US" altLang="en-US" sz="2400" dirty="0" err="1" smtClean="0">
                <a:latin typeface="Courier New" pitchFamily="49" charset="0"/>
                <a:cs typeface="Courier New" pitchFamily="49" charset="0"/>
              </a:rPr>
              <a:t>fileScanner</a:t>
            </a:r>
            <a:r>
              <a:rPr lang="en-US" altLang="en-US" sz="2400" dirty="0" smtClean="0">
                <a:cs typeface="Arial" pitchFamily="34" charset="0"/>
              </a:rPr>
              <a:t> will start with</a:t>
            </a:r>
          </a:p>
          <a:p>
            <a:pPr>
              <a:spcBef>
                <a:spcPct val="50000"/>
              </a:spcBef>
              <a:buSzPct val="85000"/>
              <a:defRPr/>
            </a:pPr>
            <a:endParaRPr lang="en-US" altLang="en-US" sz="600" b="1" dirty="0" smtClean="0">
              <a:cs typeface="Arial" pitchFamily="34" charset="0"/>
            </a:endParaRPr>
          </a:p>
          <a:p>
            <a:pPr marL="360000" indent="0">
              <a:spcBef>
                <a:spcPts val="600"/>
              </a:spcBef>
              <a:buSzPct val="85000"/>
              <a:buNone/>
              <a:defRPr/>
            </a:pPr>
            <a:r>
              <a:rPr lang="en-US" altLang="en-US" sz="2000" dirty="0" smtClean="0">
                <a:latin typeface="Courier New" pitchFamily="49" charset="0"/>
                <a:cs typeface="Courier New" pitchFamily="49" charset="0"/>
              </a:rPr>
              <a:t>while (</a:t>
            </a:r>
            <a:r>
              <a:rPr lang="en-US" altLang="en-US" sz="2000" dirty="0" err="1" smtClean="0">
                <a:latin typeface="Courier New" pitchFamily="49" charset="0"/>
                <a:cs typeface="Courier New" pitchFamily="49" charset="0"/>
              </a:rPr>
              <a:t>fileScanner.hasNext</a:t>
            </a:r>
            <a:r>
              <a:rPr lang="en-US" altLang="en-US" sz="2000" dirty="0" smtClean="0">
                <a:latin typeface="Courier New" pitchFamily="49" charset="0"/>
                <a:cs typeface="Courier New" pitchFamily="49" charset="0"/>
              </a:rPr>
              <a:t>())</a:t>
            </a:r>
          </a:p>
          <a:p>
            <a:pPr marL="360000" indent="0">
              <a:spcBef>
                <a:spcPts val="600"/>
              </a:spcBef>
              <a:buSzPct val="85000"/>
              <a:buNone/>
              <a:defRPr/>
            </a:pPr>
            <a:r>
              <a:rPr lang="en-US" altLang="en-US" sz="2000" dirty="0" smtClean="0">
                <a:latin typeface="Courier New" pitchFamily="49" charset="0"/>
                <a:cs typeface="Courier New" pitchFamily="49" charset="0"/>
              </a:rPr>
              <a:t>or</a:t>
            </a:r>
          </a:p>
          <a:p>
            <a:pPr marL="360000" indent="0">
              <a:spcBef>
                <a:spcPts val="600"/>
              </a:spcBef>
              <a:buSzPct val="85000"/>
              <a:buNone/>
              <a:defRPr/>
            </a:pPr>
            <a:r>
              <a:rPr lang="en-US" altLang="en-US" sz="2000" dirty="0" smtClean="0">
                <a:latin typeface="Courier New" pitchFamily="49" charset="0"/>
                <a:cs typeface="Courier New" pitchFamily="49" charset="0"/>
              </a:rPr>
              <a:t>while (</a:t>
            </a:r>
            <a:r>
              <a:rPr lang="en-US" altLang="en-US" sz="2000" dirty="0" err="1" smtClean="0">
                <a:latin typeface="Courier New" pitchFamily="49" charset="0"/>
                <a:cs typeface="Courier New" pitchFamily="49" charset="0"/>
              </a:rPr>
              <a:t>fileScanner.hasNextLine</a:t>
            </a:r>
            <a:r>
              <a:rPr lang="en-US" altLang="en-US" sz="2000" dirty="0" smtClean="0">
                <a:latin typeface="Courier New" pitchFamily="49" charset="0"/>
                <a:cs typeface="Courier New" pitchFamily="49" charset="0"/>
              </a:rPr>
              <a:t>())</a:t>
            </a:r>
          </a:p>
          <a:p>
            <a:pPr marL="360000" indent="0">
              <a:spcBef>
                <a:spcPts val="600"/>
              </a:spcBef>
              <a:buSzPct val="85000"/>
              <a:buNone/>
              <a:defRPr/>
            </a:pPr>
            <a:r>
              <a:rPr lang="en-US" altLang="en-US" sz="2000" dirty="0" smtClean="0">
                <a:latin typeface="Courier New" pitchFamily="49" charset="0"/>
                <a:cs typeface="Courier New" pitchFamily="49" charset="0"/>
              </a:rPr>
              <a:t>or</a:t>
            </a:r>
          </a:p>
          <a:p>
            <a:pPr marL="360000" indent="0">
              <a:spcBef>
                <a:spcPts val="600"/>
              </a:spcBef>
              <a:buSzPct val="85000"/>
              <a:buNone/>
              <a:defRPr/>
            </a:pPr>
            <a:r>
              <a:rPr lang="en-US" altLang="en-US" sz="2000" dirty="0" smtClean="0">
                <a:latin typeface="Courier New" pitchFamily="49" charset="0"/>
                <a:cs typeface="Courier New" pitchFamily="49" charset="0"/>
              </a:rPr>
              <a:t>while (</a:t>
            </a:r>
            <a:r>
              <a:rPr lang="en-US" altLang="en-US" sz="2000" dirty="0" err="1" smtClean="0">
                <a:latin typeface="Courier New" pitchFamily="49" charset="0"/>
                <a:cs typeface="Courier New" pitchFamily="49" charset="0"/>
              </a:rPr>
              <a:t>fileScanner.hasNextInt</a:t>
            </a:r>
            <a:r>
              <a:rPr lang="en-US" altLang="en-US" sz="2000" dirty="0" smtClean="0">
                <a:latin typeface="Courier New" pitchFamily="49" charset="0"/>
                <a:cs typeface="Courier New" pitchFamily="49" charset="0"/>
              </a:rPr>
              <a:t>())</a:t>
            </a:r>
          </a:p>
          <a:p>
            <a:pPr marL="0" indent="0">
              <a:spcBef>
                <a:spcPts val="600"/>
              </a:spcBef>
              <a:buSzPct val="85000"/>
              <a:buNone/>
              <a:defRPr/>
            </a:pPr>
            <a:endParaRPr lang="en-US" altLang="en-US" sz="2000" dirty="0" smtClean="0">
              <a:latin typeface="Courier New" pitchFamily="49" charset="0"/>
              <a:cs typeface="Courier New" pitchFamily="49" charset="0"/>
            </a:endParaRPr>
          </a:p>
          <a:p>
            <a:pPr>
              <a:spcBef>
                <a:spcPct val="50000"/>
              </a:spcBef>
              <a:buSzPct val="85000"/>
              <a:defRPr/>
            </a:pPr>
            <a:endParaRPr lang="en-US" altLang="en-US" sz="1800" b="1" dirty="0" smtClean="0">
              <a:cs typeface="Arial" pitchFamily="34" charset="0"/>
            </a:endParaRPr>
          </a:p>
          <a:p>
            <a:pPr>
              <a:spcBef>
                <a:spcPct val="50000"/>
              </a:spcBef>
              <a:buSzPct val="85000"/>
              <a:defRPr/>
            </a:pPr>
            <a:endParaRPr lang="en-US" altLang="en-US" sz="1800" dirty="0">
              <a:latin typeface="Arial" pitchFamily="34" charset="0"/>
              <a:cs typeface="Arial" pitchFamily="34" charset="0"/>
            </a:endParaRPr>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25</a:t>
            </a:fld>
            <a:endParaRPr lang="en-US"/>
          </a:p>
        </p:txBody>
      </p:sp>
      <p:sp>
        <p:nvSpPr>
          <p:cNvPr id="5" name="Titolo 4"/>
          <p:cNvSpPr>
            <a:spLocks noGrp="1"/>
          </p:cNvSpPr>
          <p:nvPr>
            <p:ph type="title"/>
          </p:nvPr>
        </p:nvSpPr>
        <p:spPr/>
        <p:txBody>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pPr>
              <a:spcBef>
                <a:spcPct val="50000"/>
              </a:spcBef>
              <a:buSzPct val="85000"/>
              <a:defRPr/>
            </a:pPr>
            <a:r>
              <a:rPr lang="en-US" altLang="en-US" sz="2400" dirty="0" smtClean="0">
                <a:cs typeface="Arial" pitchFamily="34" charset="0"/>
              </a:rPr>
              <a:t>Scanning over a line is fairly straightforward.  For example, suppose we want to add up the </a:t>
            </a:r>
            <a:r>
              <a:rPr lang="en-US" altLang="en-US" sz="2400" dirty="0" err="1" smtClean="0">
                <a:cs typeface="Arial" pitchFamily="34" charset="0"/>
              </a:rPr>
              <a:t>int</a:t>
            </a:r>
            <a:r>
              <a:rPr lang="en-US" altLang="en-US" sz="2400" dirty="0" smtClean="0">
                <a:cs typeface="Arial" pitchFamily="34" charset="0"/>
              </a:rPr>
              <a:t> values in a line, and skip over the non-</a:t>
            </a:r>
            <a:r>
              <a:rPr lang="en-US" altLang="en-US" sz="2400" dirty="0" err="1" smtClean="0">
                <a:cs typeface="Arial" pitchFamily="34" charset="0"/>
              </a:rPr>
              <a:t>int</a:t>
            </a:r>
            <a:r>
              <a:rPr lang="en-US" altLang="en-US" sz="2400" dirty="0" smtClean="0">
                <a:cs typeface="Arial" pitchFamily="34" charset="0"/>
              </a:rPr>
              <a:t> values.</a:t>
            </a:r>
          </a:p>
          <a:p>
            <a:pPr>
              <a:spcBef>
                <a:spcPct val="50000"/>
              </a:spcBef>
              <a:buSzPct val="85000"/>
              <a:defRPr/>
            </a:pPr>
            <a:endParaRPr lang="en-US" altLang="en-US" sz="700" b="1" dirty="0" smtClean="0">
              <a:cs typeface="Arial" pitchFamily="34" charset="0"/>
            </a:endParaRPr>
          </a:p>
          <a:p>
            <a:pPr indent="0">
              <a:spcBef>
                <a:spcPts val="600"/>
              </a:spcBef>
              <a:buSzPct val="85000"/>
              <a:buNone/>
              <a:defRPr/>
            </a:pPr>
            <a:r>
              <a:rPr lang="en-US" altLang="en-US" sz="2200" dirty="0" smtClean="0">
                <a:latin typeface="Courier New" pitchFamily="49" charset="0"/>
                <a:cs typeface="Courier New" pitchFamily="49" charset="0"/>
              </a:rPr>
              <a:t>Scanner </a:t>
            </a:r>
            <a:r>
              <a:rPr lang="en-US" altLang="en-US" sz="2200" dirty="0" err="1" smtClean="0">
                <a:latin typeface="Courier New" pitchFamily="49" charset="0"/>
                <a:cs typeface="Courier New" pitchFamily="49" charset="0"/>
              </a:rPr>
              <a:t>lineScanner</a:t>
            </a:r>
            <a:r>
              <a:rPr lang="en-US" altLang="en-US" sz="2200" dirty="0" smtClean="0">
                <a:latin typeface="Courier New" pitchFamily="49" charset="0"/>
                <a:cs typeface="Courier New" pitchFamily="49" charset="0"/>
              </a:rPr>
              <a:t> = </a:t>
            </a:r>
            <a:r>
              <a:rPr lang="en-US" altLang="en-US" sz="2200" b="1" dirty="0" smtClean="0">
                <a:latin typeface="Courier New" pitchFamily="49" charset="0"/>
                <a:cs typeface="Courier New" pitchFamily="49" charset="0"/>
              </a:rPr>
              <a:t>new</a:t>
            </a:r>
            <a:r>
              <a:rPr lang="en-US" altLang="en-US" sz="2200" dirty="0" smtClean="0">
                <a:latin typeface="Courier New" pitchFamily="49" charset="0"/>
                <a:cs typeface="Courier New" pitchFamily="49" charset="0"/>
              </a:rPr>
              <a:t> Scanner (“70 o2 50”);</a:t>
            </a:r>
          </a:p>
          <a:p>
            <a:pPr indent="0">
              <a:spcBef>
                <a:spcPts val="600"/>
              </a:spcBef>
              <a:buSzPct val="85000"/>
              <a:buNone/>
              <a:defRPr/>
            </a:pPr>
            <a:r>
              <a:rPr lang="en-US" altLang="en-US" sz="2200" b="1" dirty="0" err="1" smtClean="0">
                <a:latin typeface="Courier New" pitchFamily="49" charset="0"/>
                <a:cs typeface="Courier New" pitchFamily="49" charset="0"/>
              </a:rPr>
              <a:t>int</a:t>
            </a:r>
            <a:r>
              <a:rPr lang="en-US" altLang="en-US" sz="2200" dirty="0" smtClean="0">
                <a:latin typeface="Courier New" pitchFamily="49" charset="0"/>
                <a:cs typeface="Courier New" pitchFamily="49" charset="0"/>
              </a:rPr>
              <a:t> sum = 0;</a:t>
            </a:r>
          </a:p>
          <a:p>
            <a:pPr indent="0">
              <a:spcBef>
                <a:spcPts val="600"/>
              </a:spcBef>
              <a:buSzPct val="85000"/>
              <a:buNone/>
              <a:defRPr/>
            </a:pPr>
            <a:r>
              <a:rPr lang="en-US" altLang="en-US" sz="2200" b="1" dirty="0" smtClean="0">
                <a:latin typeface="Courier New" pitchFamily="49" charset="0"/>
                <a:cs typeface="Courier New" pitchFamily="49" charset="0"/>
              </a:rPr>
              <a:t>while</a:t>
            </a:r>
            <a:r>
              <a:rPr lang="en-US" altLang="en-US" sz="2200" dirty="0" smtClean="0">
                <a:latin typeface="Courier New" pitchFamily="49" charset="0"/>
                <a:cs typeface="Courier New" pitchFamily="49" charset="0"/>
              </a:rPr>
              <a:t> (</a:t>
            </a:r>
            <a:r>
              <a:rPr lang="en-US" altLang="en-US" sz="2200" dirty="0" err="1" smtClean="0">
                <a:latin typeface="Courier New" pitchFamily="49" charset="0"/>
                <a:cs typeface="Courier New" pitchFamily="49" charset="0"/>
              </a:rPr>
              <a:t>lineScanner.hasNext</a:t>
            </a:r>
            <a:r>
              <a:rPr lang="en-US" altLang="en-US" sz="2200" dirty="0" smtClean="0">
                <a:latin typeface="Courier New" pitchFamily="49" charset="0"/>
                <a:cs typeface="Courier New" pitchFamily="49" charset="0"/>
              </a:rPr>
              <a:t>())</a:t>
            </a:r>
          </a:p>
          <a:p>
            <a:pPr indent="0">
              <a:spcBef>
                <a:spcPts val="600"/>
              </a:spcBef>
              <a:buSzPct val="85000"/>
              <a:buNone/>
              <a:defRPr/>
            </a:pPr>
            <a:r>
              <a:rPr lang="en-US" altLang="en-US" sz="2200" dirty="0" smtClean="0">
                <a:latin typeface="Courier New" pitchFamily="49" charset="0"/>
                <a:cs typeface="Courier New" pitchFamily="49" charset="0"/>
              </a:rPr>
              <a:t>	</a:t>
            </a:r>
            <a:r>
              <a:rPr lang="en-US" altLang="en-US" sz="2200" b="1" dirty="0" smtClean="0">
                <a:latin typeface="Courier New" pitchFamily="49" charset="0"/>
                <a:cs typeface="Courier New" pitchFamily="49" charset="0"/>
              </a:rPr>
              <a:t>if</a:t>
            </a:r>
            <a:r>
              <a:rPr lang="en-US" altLang="en-US" sz="2200" dirty="0" smtClean="0">
                <a:latin typeface="Courier New" pitchFamily="49" charset="0"/>
                <a:cs typeface="Courier New" pitchFamily="49" charset="0"/>
              </a:rPr>
              <a:t> (</a:t>
            </a:r>
            <a:r>
              <a:rPr lang="en-US" altLang="en-US" sz="2200" dirty="0" err="1" smtClean="0">
                <a:latin typeface="Courier New" pitchFamily="49" charset="0"/>
                <a:cs typeface="Courier New" pitchFamily="49" charset="0"/>
              </a:rPr>
              <a:t>lineScanner.hasNextInt</a:t>
            </a:r>
            <a:r>
              <a:rPr lang="en-US" altLang="en-US" sz="2200" dirty="0" smtClean="0">
                <a:latin typeface="Courier New" pitchFamily="49" charset="0"/>
                <a:cs typeface="Courier New" pitchFamily="49" charset="0"/>
              </a:rPr>
              <a:t>())</a:t>
            </a:r>
          </a:p>
          <a:p>
            <a:pPr indent="0">
              <a:spcBef>
                <a:spcPts val="600"/>
              </a:spcBef>
              <a:buSzPct val="85000"/>
              <a:buNone/>
              <a:defRPr/>
            </a:pPr>
            <a:r>
              <a:rPr lang="en-US" altLang="en-US" sz="2200" dirty="0" smtClean="0">
                <a:latin typeface="Courier New" pitchFamily="49" charset="0"/>
                <a:cs typeface="Courier New" pitchFamily="49" charset="0"/>
              </a:rPr>
              <a:t>		sum += </a:t>
            </a:r>
            <a:r>
              <a:rPr lang="en-US" altLang="en-US" sz="2200" dirty="0" err="1" smtClean="0">
                <a:latin typeface="Courier New" pitchFamily="49" charset="0"/>
                <a:cs typeface="Courier New" pitchFamily="49" charset="0"/>
              </a:rPr>
              <a:t>lineScanner.nextInt</a:t>
            </a:r>
            <a:r>
              <a:rPr lang="en-US" altLang="en-US" sz="2200" dirty="0" smtClean="0">
                <a:latin typeface="Courier New" pitchFamily="49" charset="0"/>
                <a:cs typeface="Courier New" pitchFamily="49" charset="0"/>
              </a:rPr>
              <a:t>();</a:t>
            </a:r>
          </a:p>
          <a:p>
            <a:pPr indent="0">
              <a:spcBef>
                <a:spcPts val="600"/>
              </a:spcBef>
              <a:buSzPct val="85000"/>
              <a:buNone/>
              <a:defRPr/>
            </a:pPr>
            <a:r>
              <a:rPr lang="en-US" altLang="en-US" sz="2200" dirty="0" smtClean="0">
                <a:latin typeface="Courier New" pitchFamily="49" charset="0"/>
                <a:cs typeface="Courier New" pitchFamily="49" charset="0"/>
              </a:rPr>
              <a:t>	</a:t>
            </a:r>
            <a:r>
              <a:rPr lang="en-US" altLang="en-US" sz="2200" b="1" dirty="0" smtClean="0">
                <a:latin typeface="Courier New" pitchFamily="49" charset="0"/>
                <a:cs typeface="Courier New" pitchFamily="49" charset="0"/>
              </a:rPr>
              <a:t>else</a:t>
            </a:r>
          </a:p>
          <a:p>
            <a:pPr indent="0">
              <a:spcBef>
                <a:spcPts val="600"/>
              </a:spcBef>
              <a:buSzPct val="85000"/>
              <a:buNone/>
              <a:defRPr/>
            </a:pPr>
            <a:r>
              <a:rPr lang="en-US" altLang="en-US" sz="2200" dirty="0" smtClean="0">
                <a:latin typeface="Courier New" pitchFamily="49" charset="0"/>
                <a:cs typeface="Courier New" pitchFamily="49" charset="0"/>
              </a:rPr>
              <a:t>		</a:t>
            </a:r>
            <a:r>
              <a:rPr lang="en-US" altLang="en-US" sz="2200" dirty="0" err="1" smtClean="0">
                <a:latin typeface="Courier New" pitchFamily="49" charset="0"/>
                <a:cs typeface="Courier New" pitchFamily="49" charset="0"/>
              </a:rPr>
              <a:t>lineScanner.next</a:t>
            </a:r>
            <a:r>
              <a:rPr lang="en-US" altLang="en-US" sz="2200" dirty="0" smtClean="0">
                <a:latin typeface="Courier New" pitchFamily="49" charset="0"/>
                <a:cs typeface="Courier New" pitchFamily="49" charset="0"/>
              </a:rPr>
              <a:t>(); // skip non-</a:t>
            </a:r>
            <a:r>
              <a:rPr lang="en-US" altLang="en-US" sz="2200" dirty="0" err="1" smtClean="0">
                <a:latin typeface="Courier New" pitchFamily="49" charset="0"/>
                <a:cs typeface="Courier New" pitchFamily="49" charset="0"/>
              </a:rPr>
              <a:t>int</a:t>
            </a:r>
            <a:endParaRPr lang="en-US" altLang="en-US" sz="2200" dirty="0" smtClean="0">
              <a:latin typeface="Courier New" pitchFamily="49" charset="0"/>
              <a:cs typeface="Courier New" pitchFamily="49" charset="0"/>
            </a:endParaRPr>
          </a:p>
          <a:p>
            <a:pPr>
              <a:spcBef>
                <a:spcPct val="50000"/>
              </a:spcBef>
              <a:buSzPct val="85000"/>
              <a:defRPr/>
            </a:pPr>
            <a:endParaRPr lang="en-US" altLang="en-US" sz="2400" dirty="0" smtClean="0">
              <a:latin typeface="Arial" pitchFamily="34" charset="0"/>
              <a:cs typeface="Arial" pitchFamily="34" charset="0"/>
            </a:endParaRPr>
          </a:p>
          <a:p>
            <a:pPr marL="0" indent="0">
              <a:spcBef>
                <a:spcPts val="600"/>
              </a:spcBef>
              <a:buSzPct val="85000"/>
              <a:buNone/>
              <a:defRPr/>
            </a:pPr>
            <a:endParaRPr lang="en-US" altLang="en-US" sz="2000" dirty="0" smtClean="0">
              <a:latin typeface="Courier New" pitchFamily="49" charset="0"/>
              <a:cs typeface="Courier New" pitchFamily="49" charset="0"/>
            </a:endParaRPr>
          </a:p>
          <a:p>
            <a:pPr>
              <a:spcBef>
                <a:spcPct val="50000"/>
              </a:spcBef>
              <a:buSzPct val="85000"/>
              <a:defRPr/>
            </a:pPr>
            <a:endParaRPr lang="en-US" altLang="en-US" sz="1800" b="1" dirty="0" smtClean="0">
              <a:cs typeface="Arial" pitchFamily="34" charset="0"/>
            </a:endParaRPr>
          </a:p>
          <a:p>
            <a:pPr>
              <a:spcBef>
                <a:spcPct val="50000"/>
              </a:spcBef>
              <a:buSzPct val="85000"/>
              <a:defRPr/>
            </a:pPr>
            <a:endParaRPr lang="en-US" altLang="en-US" sz="1800" dirty="0">
              <a:latin typeface="Arial" pitchFamily="34" charset="0"/>
              <a:cs typeface="Arial" pitchFamily="34" charset="0"/>
            </a:endParaRPr>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26</a:t>
            </a:fld>
            <a:endParaRPr lang="en-US"/>
          </a:p>
        </p:txBody>
      </p:sp>
      <p:sp>
        <p:nvSpPr>
          <p:cNvPr id="5" name="Titolo 4"/>
          <p:cNvSpPr>
            <a:spLocks noGrp="1"/>
          </p:cNvSpPr>
          <p:nvPr>
            <p:ph type="title"/>
          </p:nvPr>
        </p:nvSpPr>
        <p:spPr/>
        <p:txBody>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pPr>
              <a:spcBef>
                <a:spcPct val="50000"/>
              </a:spcBef>
              <a:buSzPct val="85000"/>
              <a:defRPr/>
            </a:pPr>
            <a:r>
              <a:rPr lang="en-US" altLang="en-US" sz="2400" dirty="0" smtClean="0">
                <a:cs typeface="Arial" pitchFamily="34" charset="0"/>
              </a:rPr>
              <a:t>Often a program needs all three kinds of </a:t>
            </a:r>
            <a:r>
              <a:rPr lang="en-US" altLang="en-US" sz="2400" dirty="0" smtClean="0">
                <a:latin typeface="Arial" pitchFamily="34" charset="0"/>
                <a:cs typeface="Arial" pitchFamily="34" charset="0"/>
              </a:rPr>
              <a:t>Scanner</a:t>
            </a:r>
            <a:r>
              <a:rPr lang="en-US" altLang="en-US" sz="2400" dirty="0" smtClean="0">
                <a:cs typeface="Arial" pitchFamily="34" charset="0"/>
              </a:rPr>
              <a:t> object: a keyboard scanner to get the name of a file, a file scanner to access each line in that file, and a line scanner to access the tokens in a line. </a:t>
            </a:r>
          </a:p>
          <a:p>
            <a:pPr>
              <a:spcBef>
                <a:spcPct val="50000"/>
              </a:spcBef>
              <a:buSzPct val="85000"/>
              <a:defRPr/>
            </a:pPr>
            <a:endParaRPr lang="en-US" altLang="en-US" sz="700" dirty="0" smtClean="0">
              <a:cs typeface="Arial" pitchFamily="34" charset="0"/>
            </a:endParaRPr>
          </a:p>
          <a:p>
            <a:r>
              <a:rPr lang="en-US" sz="2400" dirty="0" smtClean="0"/>
              <a:t>Scanner defines where a token starts and ends based on a set of </a:t>
            </a:r>
            <a:r>
              <a:rPr lang="en-US" sz="2400" b="1" dirty="0" smtClean="0"/>
              <a:t>delimiters</a:t>
            </a:r>
            <a:r>
              <a:rPr lang="en-US" sz="2400" dirty="0" smtClean="0"/>
              <a:t>.</a:t>
            </a:r>
          </a:p>
          <a:p>
            <a:r>
              <a:rPr lang="en-US" sz="2400" dirty="0" smtClean="0"/>
              <a:t>The default delimiters are the whitespace characters.</a:t>
            </a:r>
          </a:p>
          <a:p>
            <a:r>
              <a:rPr lang="en-US" altLang="en-US" sz="2400" dirty="0" smtClean="0">
                <a:cs typeface="Arial" pitchFamily="34" charset="0"/>
              </a:rPr>
              <a:t>You can specify the delimiters for your scanner with the </a:t>
            </a:r>
            <a:r>
              <a:rPr lang="en-US" altLang="en-US" sz="2400" b="1" dirty="0" err="1" smtClean="0">
                <a:latin typeface="Courier New" pitchFamily="49" charset="0"/>
                <a:cs typeface="Courier New" pitchFamily="49" charset="0"/>
              </a:rPr>
              <a:t>useDelimiter</a:t>
            </a:r>
            <a:r>
              <a:rPr lang="en-US" altLang="en-US" sz="2400" b="1" dirty="0" smtClean="0">
                <a:cs typeface="Arial" pitchFamily="34" charset="0"/>
              </a:rPr>
              <a:t> method</a:t>
            </a:r>
            <a:r>
              <a:rPr lang="en-US" altLang="en-US" sz="2400" dirty="0" smtClean="0">
                <a:cs typeface="Arial" pitchFamily="34" charset="0"/>
              </a:rPr>
              <a:t>. </a:t>
            </a:r>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27</a:t>
            </a:fld>
            <a:endParaRPr lang="en-US"/>
          </a:p>
        </p:txBody>
      </p:sp>
      <p:sp>
        <p:nvSpPr>
          <p:cNvPr id="5" name="Titolo 4"/>
          <p:cNvSpPr>
            <a:spLocks noGrp="1"/>
          </p:cNvSpPr>
          <p:nvPr>
            <p:ph type="title"/>
          </p:nvPr>
        </p:nvSpPr>
        <p:spPr/>
        <p:txBody>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435280" cy="4525963"/>
          </a:xfrm>
        </p:spPr>
        <p:txBody>
          <a:bodyPr vert="horz">
            <a:noAutofit/>
          </a:bodyPr>
          <a:lstStyle/>
          <a:p>
            <a:pPr>
              <a:spcBef>
                <a:spcPct val="50000"/>
              </a:spcBef>
              <a:buSzPct val="85000"/>
              <a:defRPr/>
            </a:pPr>
            <a:r>
              <a:rPr lang="en-US" altLang="en-US" sz="2200" dirty="0" smtClean="0">
                <a:cs typeface="Arial" pitchFamily="34" charset="0"/>
              </a:rPr>
              <a:t>For example, in order to set delimiters to space and comma:  </a:t>
            </a:r>
            <a:r>
              <a:rPr lang="en-US" altLang="en-US" sz="2200" b="1" dirty="0" smtClean="0">
                <a:latin typeface="Courier New" pitchFamily="49" charset="0"/>
                <a:cs typeface="Courier New" pitchFamily="49" charset="0"/>
              </a:rPr>
              <a:t>", *"</a:t>
            </a:r>
            <a:r>
              <a:rPr lang="en-US" altLang="en-US" sz="2200" dirty="0" smtClean="0">
                <a:cs typeface="Arial" pitchFamily="34" charset="0"/>
              </a:rPr>
              <a:t> tells Scanner to match a comma and zero or more spaces as delimiters.</a:t>
            </a:r>
          </a:p>
          <a:p>
            <a:pPr>
              <a:spcBef>
                <a:spcPts val="1200"/>
              </a:spcBef>
              <a:buSzPct val="85000"/>
              <a:buNone/>
              <a:defRPr/>
            </a:pPr>
            <a:r>
              <a:rPr lang="en-US" altLang="en-US" sz="2000" dirty="0" smtClean="0">
                <a:latin typeface="Courier New" pitchFamily="49" charset="0"/>
                <a:cs typeface="Courier New" pitchFamily="49" charset="0"/>
              </a:rPr>
              <a:t>Scanner </a:t>
            </a:r>
            <a:r>
              <a:rPr lang="en-US" altLang="en-US" sz="2000" dirty="0" err="1" smtClean="0">
                <a:latin typeface="Courier New" pitchFamily="49" charset="0"/>
                <a:cs typeface="Courier New" pitchFamily="49" charset="0"/>
              </a:rPr>
              <a:t>src</a:t>
            </a:r>
            <a:r>
              <a:rPr lang="en-US" altLang="en-US" sz="2000" dirty="0" smtClean="0">
                <a:latin typeface="Courier New" pitchFamily="49" charset="0"/>
                <a:cs typeface="Courier New" pitchFamily="49" charset="0"/>
              </a:rPr>
              <a:t> = new Scanner(new File (“Test.txt”));</a:t>
            </a:r>
          </a:p>
          <a:p>
            <a:pPr>
              <a:spcBef>
                <a:spcPts val="600"/>
              </a:spcBef>
              <a:spcAft>
                <a:spcPts val="1200"/>
              </a:spcAft>
              <a:buSzPct val="85000"/>
              <a:buNone/>
              <a:defRPr/>
            </a:pPr>
            <a:r>
              <a:rPr lang="en-US" altLang="en-US" sz="2000" dirty="0" err="1" smtClean="0">
                <a:latin typeface="Courier New" pitchFamily="49" charset="0"/>
                <a:cs typeface="Courier New" pitchFamily="49" charset="0"/>
              </a:rPr>
              <a:t>src.useDelimiter</a:t>
            </a:r>
            <a:r>
              <a:rPr lang="en-US" altLang="en-US" sz="2000" dirty="0" smtClean="0">
                <a:latin typeface="Courier New" pitchFamily="49" charset="0"/>
                <a:cs typeface="Courier New" pitchFamily="49" charset="0"/>
              </a:rPr>
              <a:t>(", </a:t>
            </a:r>
            <a:r>
              <a:rPr lang="en-US" altLang="en-US" sz="2000" dirty="0" smtClean="0">
                <a:latin typeface="Courier New" pitchFamily="49" charset="0"/>
                <a:cs typeface="Courier New" pitchFamily="49" charset="0"/>
              </a:rPr>
              <a:t>*");</a:t>
            </a:r>
            <a:endParaRPr lang="en-US" altLang="en-US" sz="2000" dirty="0" smtClean="0">
              <a:latin typeface="Courier New" pitchFamily="49" charset="0"/>
              <a:cs typeface="Courier New" pitchFamily="49" charset="0"/>
            </a:endParaRPr>
          </a:p>
          <a:p>
            <a:pPr>
              <a:spcBef>
                <a:spcPts val="600"/>
              </a:spcBef>
              <a:buSzPct val="85000"/>
              <a:defRPr/>
            </a:pPr>
            <a:r>
              <a:rPr lang="en-US" altLang="en-US" sz="2200" dirty="0" smtClean="0">
                <a:cs typeface="Arial" pitchFamily="34" charset="0"/>
              </a:rPr>
              <a:t>For example, if you want the tokens in a string line to be upper- or lower-case letters, any other character will be a delimiter:</a:t>
            </a:r>
          </a:p>
          <a:p>
            <a:pPr>
              <a:spcBef>
                <a:spcPct val="50000"/>
              </a:spcBef>
              <a:buSzPct val="85000"/>
              <a:buNone/>
              <a:defRPr/>
            </a:pPr>
            <a:r>
              <a:rPr lang="en-US" altLang="en-US" sz="1800" dirty="0" smtClean="0">
                <a:latin typeface="Courier New" pitchFamily="49" charset="0"/>
                <a:cs typeface="Courier New" pitchFamily="49" charset="0"/>
              </a:rPr>
              <a:t>Scanner sc =new Scanner (line).</a:t>
            </a:r>
            <a:r>
              <a:rPr lang="en-US" altLang="en-US" sz="1800" dirty="0" err="1" smtClean="0">
                <a:latin typeface="Courier New" pitchFamily="49" charset="0"/>
                <a:cs typeface="Courier New" pitchFamily="49" charset="0"/>
              </a:rPr>
              <a:t>useDelimiter</a:t>
            </a:r>
            <a:r>
              <a:rPr lang="en-US" altLang="en-US" sz="1800" dirty="0" smtClean="0">
                <a:latin typeface="Courier New" pitchFamily="49" charset="0"/>
                <a:cs typeface="Courier New" pitchFamily="49" charset="0"/>
              </a:rPr>
              <a:t> ("[^a-</a:t>
            </a:r>
            <a:r>
              <a:rPr lang="en-US" altLang="en-US" sz="1800" dirty="0" err="1" smtClean="0">
                <a:latin typeface="Courier New" pitchFamily="49" charset="0"/>
                <a:cs typeface="Courier New" pitchFamily="49" charset="0"/>
              </a:rPr>
              <a:t>zA</a:t>
            </a:r>
            <a:r>
              <a:rPr lang="en-US" altLang="en-US" sz="1800" dirty="0" smtClean="0">
                <a:latin typeface="Courier New" pitchFamily="49" charset="0"/>
                <a:cs typeface="Courier New" pitchFamily="49" charset="0"/>
              </a:rPr>
              <a:t>-Z]+");</a:t>
            </a:r>
          </a:p>
          <a:p>
            <a:pPr>
              <a:spcBef>
                <a:spcPct val="50000"/>
              </a:spcBef>
              <a:buSzPct val="85000"/>
              <a:defRPr/>
            </a:pPr>
            <a:r>
              <a:rPr lang="en-US" altLang="en-US" sz="2200" dirty="0" smtClean="0">
                <a:cs typeface="Arial" pitchFamily="34" charset="0"/>
              </a:rPr>
              <a:t>the ‘+’ can be read as “one or more occurrences” and ‘^’ means “except”.  So a delimiter is one or more occurrences of any character except a letter.</a:t>
            </a:r>
          </a:p>
          <a:p>
            <a:pPr>
              <a:spcBef>
                <a:spcPts val="600"/>
              </a:spcBef>
              <a:buSzPct val="85000"/>
              <a:defRPr/>
            </a:pPr>
            <a:endParaRPr lang="en-US" altLang="en-US" sz="2200" dirty="0" smtClean="0">
              <a:cs typeface="Arial" pitchFamily="34" charset="0"/>
            </a:endParaRPr>
          </a:p>
          <a:p>
            <a:pPr>
              <a:spcBef>
                <a:spcPct val="50000"/>
              </a:spcBef>
              <a:buSzPct val="85000"/>
              <a:defRPr/>
            </a:pPr>
            <a:endParaRPr lang="en-US" altLang="en-US" sz="2200" dirty="0" smtClean="0">
              <a:cs typeface="Arial" pitchFamily="34" charset="0"/>
            </a:endParaRPr>
          </a:p>
          <a:p>
            <a:pPr>
              <a:spcBef>
                <a:spcPct val="50000"/>
              </a:spcBef>
              <a:buSzPct val="85000"/>
              <a:defRPr/>
            </a:pPr>
            <a:endParaRPr lang="en-US" altLang="en-US" sz="2200" dirty="0" smtClean="0">
              <a:cs typeface="Arial" pitchFamily="34" charset="0"/>
            </a:endParaRPr>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28</a:t>
            </a:fld>
            <a:endParaRPr lang="en-US"/>
          </a:p>
        </p:txBody>
      </p:sp>
      <p:sp>
        <p:nvSpPr>
          <p:cNvPr id="5" name="Titolo 4"/>
          <p:cNvSpPr>
            <a:spLocks noGrp="1"/>
          </p:cNvSpPr>
          <p:nvPr>
            <p:ph type="title"/>
          </p:nvPr>
        </p:nvSpPr>
        <p:spPr/>
        <p:txBody>
          <a:bodyPr/>
          <a:lstStyle/>
          <a:p>
            <a:pPr algn="r"/>
            <a:r>
              <a:rPr lang="it-IT" sz="2800" dirty="0" smtClean="0"/>
              <a:t>The </a:t>
            </a:r>
            <a:r>
              <a:rPr lang="it-IT" sz="2800" dirty="0" smtClean="0">
                <a:latin typeface="Courier New" pitchFamily="49" charset="0"/>
                <a:cs typeface="Courier New" pitchFamily="49" charset="0"/>
              </a:rPr>
              <a:t>Scanner</a:t>
            </a:r>
            <a:r>
              <a:rPr lang="it-IT" sz="2800" dirty="0" smtClean="0"/>
              <a:t> </a:t>
            </a:r>
            <a:r>
              <a:rPr lang="it-IT" sz="2800" dirty="0" err="1" smtClean="0"/>
              <a:t>class</a:t>
            </a:r>
            <a:endParaRPr lang="it-IT"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r>
              <a:rPr lang="en-US" sz="2400" dirty="0" smtClean="0"/>
              <a:t>Write and run a small program in which an input string is read in and the output is the original string with each occurrence of the word “is” replaced by “was”. </a:t>
            </a:r>
          </a:p>
          <a:p>
            <a:pPr indent="0">
              <a:buNone/>
            </a:pPr>
            <a:r>
              <a:rPr lang="en-US" sz="2400" dirty="0" smtClean="0"/>
              <a:t>No replacement should be made for an embedded occurrence, such as in “this” or “isthmus”.</a:t>
            </a:r>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29</a:t>
            </a:fld>
            <a:endParaRPr lang="en-US"/>
          </a:p>
        </p:txBody>
      </p:sp>
      <p:sp>
        <p:nvSpPr>
          <p:cNvPr id="5" name="Titolo 4"/>
          <p:cNvSpPr>
            <a:spLocks noGrp="1"/>
          </p:cNvSpPr>
          <p:nvPr>
            <p:ph type="title"/>
          </p:nvPr>
        </p:nvSpPr>
        <p:spPr/>
        <p:txBody>
          <a:bodyPr/>
          <a:lstStyle/>
          <a:p>
            <a:r>
              <a:rPr lang="it-IT" dirty="0" err="1" smtClean="0"/>
              <a:t>Exercises</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457200" indent="-457200">
              <a:spcBef>
                <a:spcPct val="50000"/>
              </a:spcBef>
              <a:buSzPct val="85000"/>
              <a:defRPr/>
            </a:pPr>
            <a:r>
              <a:rPr lang="en-US" altLang="en-US" sz="2800" dirty="0" smtClean="0">
                <a:latin typeface="Times New Roman" pitchFamily="18" charset="0"/>
              </a:rPr>
              <a:t>To store the address of a </a:t>
            </a:r>
            <a:r>
              <a:rPr lang="en-US" altLang="en-US" sz="2800" dirty="0" smtClean="0">
                <a:latin typeface="Courier New" pitchFamily="49" charset="0"/>
                <a:cs typeface="Courier New" pitchFamily="49" charset="0"/>
              </a:rPr>
              <a:t>String</a:t>
            </a:r>
            <a:r>
              <a:rPr lang="en-US" altLang="en-US" sz="2800" dirty="0" smtClean="0"/>
              <a:t> </a:t>
            </a:r>
            <a:r>
              <a:rPr lang="en-US" altLang="en-US" sz="2800" dirty="0" smtClean="0">
                <a:latin typeface="Times New Roman" pitchFamily="18" charset="0"/>
              </a:rPr>
              <a:t>object in</a:t>
            </a:r>
            <a:r>
              <a:rPr lang="en-US" altLang="en-US" sz="2000" dirty="0" smtClean="0"/>
              <a:t> </a:t>
            </a:r>
            <a:r>
              <a:rPr lang="en-US" altLang="en-US" sz="2800" dirty="0" smtClean="0">
                <a:latin typeface="Courier New" pitchFamily="49" charset="0"/>
                <a:cs typeface="Courier New" pitchFamily="49" charset="0"/>
              </a:rPr>
              <a:t>s</a:t>
            </a:r>
            <a:r>
              <a:rPr lang="en-US" altLang="en-US" sz="2800" dirty="0" smtClean="0">
                <a:latin typeface="Times New Roman" pitchFamily="18" charset="0"/>
              </a:rPr>
              <a:t>, we will:</a:t>
            </a:r>
          </a:p>
          <a:p>
            <a:pPr marL="457200" indent="-457200">
              <a:spcBef>
                <a:spcPct val="50000"/>
              </a:spcBef>
              <a:buSzPct val="85000"/>
              <a:buFontTx/>
              <a:buAutoNum type="arabicPeriod"/>
              <a:defRPr/>
            </a:pPr>
            <a:r>
              <a:rPr lang="en-US" altLang="en-US" sz="2800" dirty="0" smtClean="0">
                <a:latin typeface="Times New Roman" pitchFamily="18" charset="0"/>
              </a:rPr>
              <a:t>Allocate space for a new </a:t>
            </a:r>
            <a:r>
              <a:rPr lang="en-US" altLang="en-US" sz="2800" dirty="0" smtClean="0">
                <a:latin typeface="Courier New" pitchFamily="49" charset="0"/>
                <a:cs typeface="Courier New" pitchFamily="49" charset="0"/>
              </a:rPr>
              <a:t>String</a:t>
            </a:r>
            <a:r>
              <a:rPr lang="en-US" altLang="en-US" sz="2800" dirty="0" smtClean="0"/>
              <a:t> </a:t>
            </a:r>
            <a:r>
              <a:rPr lang="en-US" altLang="en-US" sz="2800" dirty="0" smtClean="0">
                <a:latin typeface="Times New Roman" pitchFamily="18" charset="0"/>
              </a:rPr>
              <a:t>object.</a:t>
            </a:r>
          </a:p>
          <a:p>
            <a:pPr marL="457200" indent="-457200">
              <a:spcBef>
                <a:spcPct val="50000"/>
              </a:spcBef>
              <a:buSzPct val="85000"/>
              <a:buFontTx/>
              <a:buAutoNum type="arabicPeriod"/>
              <a:defRPr/>
            </a:pPr>
            <a:r>
              <a:rPr lang="en-US" altLang="en-US" sz="2800" dirty="0" smtClean="0">
                <a:latin typeface="Times New Roman" pitchFamily="18" charset="0"/>
              </a:rPr>
              <a:t>Initialize the fields in that object. </a:t>
            </a:r>
          </a:p>
          <a:p>
            <a:pPr marL="457200" indent="-457200">
              <a:spcBef>
                <a:spcPct val="50000"/>
              </a:spcBef>
              <a:buSzPct val="85000"/>
              <a:buFontTx/>
              <a:buAutoNum type="arabicPeriod"/>
              <a:defRPr/>
            </a:pPr>
            <a:r>
              <a:rPr lang="en-US" altLang="en-US" sz="2800" dirty="0" smtClean="0">
                <a:latin typeface="Times New Roman" pitchFamily="18" charset="0"/>
              </a:rPr>
              <a:t>Assign to</a:t>
            </a:r>
            <a:r>
              <a:rPr lang="en-US" altLang="en-US" sz="2800" dirty="0" smtClean="0"/>
              <a:t> </a:t>
            </a:r>
            <a:r>
              <a:rPr lang="en-US" altLang="en-US" sz="2800" dirty="0" smtClean="0">
                <a:latin typeface="Courier New" pitchFamily="49" charset="0"/>
                <a:cs typeface="Courier New" pitchFamily="49" charset="0"/>
              </a:rPr>
              <a:t>s</a:t>
            </a:r>
            <a:r>
              <a:rPr lang="en-US" altLang="en-US" sz="2800" dirty="0" smtClean="0"/>
              <a:t> </a:t>
            </a:r>
            <a:r>
              <a:rPr lang="en-US" altLang="en-US" sz="2800" dirty="0" smtClean="0">
                <a:latin typeface="Times New Roman" pitchFamily="18" charset="0"/>
              </a:rPr>
              <a:t>the address of that object. </a:t>
            </a:r>
          </a:p>
          <a:p>
            <a:pPr>
              <a:spcBef>
                <a:spcPct val="50000"/>
              </a:spcBef>
              <a:buSzPct val="85000"/>
              <a:defRPr/>
            </a:pPr>
            <a:r>
              <a:rPr lang="en-US" altLang="en-US" sz="2800" dirty="0" smtClean="0">
                <a:latin typeface="Times New Roman" pitchFamily="18" charset="0"/>
              </a:rPr>
              <a:t>All three of these tasks can be accomplished in a single assignment:   </a:t>
            </a:r>
            <a:r>
              <a:rPr lang="en-US" altLang="en-US" sz="2800" b="1" dirty="0" smtClean="0">
                <a:latin typeface="Courier New" pitchFamily="49" charset="0"/>
                <a:cs typeface="Courier New" pitchFamily="49" charset="0"/>
              </a:rPr>
              <a:t>s = new String();</a:t>
            </a:r>
          </a:p>
          <a:p>
            <a:pPr>
              <a:spcBef>
                <a:spcPct val="50000"/>
              </a:spcBef>
              <a:buSzPct val="85000"/>
            </a:pPr>
            <a:endParaRPr lang="en-US" altLang="en-US" sz="2800" dirty="0" smtClean="0">
              <a:latin typeface="Times New Roman" pitchFamily="18" charset="0"/>
            </a:endParaRPr>
          </a:p>
          <a:p>
            <a:pPr>
              <a:buNone/>
            </a:pPr>
            <a:endParaRPr lang="it-IT" dirty="0"/>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3</a:t>
            </a:fld>
            <a:endParaRPr lang="en-US"/>
          </a:p>
        </p:txBody>
      </p:sp>
      <p:sp>
        <p:nvSpPr>
          <p:cNvPr id="5" name="Titolo 4"/>
          <p:cNvSpPr>
            <a:spLocks noGrp="1"/>
          </p:cNvSpPr>
          <p:nvPr>
            <p:ph type="title"/>
          </p:nvPr>
        </p:nvSpPr>
        <p:spPr/>
        <p:txBody>
          <a:bodyPr>
            <a:normAutofit/>
          </a:bodyPr>
          <a:lstStyle/>
          <a:p>
            <a:pPr algn="r"/>
            <a:r>
              <a:rPr lang="it-IT" sz="2800" dirty="0" smtClean="0">
                <a:cs typeface="Courier New" pitchFamily="49" charset="0"/>
              </a:rPr>
              <a:t>The </a:t>
            </a:r>
            <a:r>
              <a:rPr lang="it-IT" sz="2800" dirty="0" err="1" smtClean="0">
                <a:latin typeface="Courier New" pitchFamily="49" charset="0"/>
                <a:cs typeface="Courier New" pitchFamily="49" charset="0"/>
              </a:rPr>
              <a:t>String</a:t>
            </a:r>
            <a:r>
              <a:rPr lang="it-IT" sz="2800" dirty="0" smtClean="0">
                <a:cs typeface="Courier New" pitchFamily="49" charset="0"/>
              </a:rPr>
              <a:t> </a:t>
            </a:r>
            <a:r>
              <a:rPr lang="it-IT" sz="2800" dirty="0" err="1" smtClean="0">
                <a:cs typeface="Courier New" pitchFamily="49" charset="0"/>
              </a:rPr>
              <a:t>class</a:t>
            </a:r>
            <a:endParaRPr lang="it-IT" sz="2800" dirty="0">
              <a:cs typeface="Courier New" pitchFamily="49"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r>
              <a:rPr lang="en-US" sz="2200" dirty="0" smtClean="0"/>
              <a:t>Write and run a small program in which the end user enters three lines of input.  The first line contains a string, the second line contains a substring to be replaced, and the third line contains the replacement substring.  The output is the string in the first line with each occurrence of the substring in the second line replaced with the substring in the third line.  No replacement should be made for an embedded occurrence, in the first line, of the substring in the second line.  For example, suppose the original string is “The snow is now on the ground.”, the target string is “now”, and the replacement string is “melting”.  The output will be “The snow is melting on the ground.”.</a:t>
            </a:r>
            <a:endParaRPr lang="en-US" altLang="en-US" sz="2200" dirty="0" smtClean="0">
              <a:cs typeface="Arial" pitchFamily="34" charset="0"/>
            </a:endParaRPr>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30</a:t>
            </a:fld>
            <a:endParaRPr lang="en-US"/>
          </a:p>
        </p:txBody>
      </p:sp>
      <p:sp>
        <p:nvSpPr>
          <p:cNvPr id="5" name="Titolo 4"/>
          <p:cNvSpPr>
            <a:spLocks noGrp="1"/>
          </p:cNvSpPr>
          <p:nvPr>
            <p:ph type="title"/>
          </p:nvPr>
        </p:nvSpPr>
        <p:spPr/>
        <p:txBody>
          <a:bodyPr>
            <a:normAutofit/>
          </a:bodyPr>
          <a:lstStyle/>
          <a:p>
            <a:pPr algn="r"/>
            <a:r>
              <a:rPr lang="it-IT" sz="2800" dirty="0" err="1" smtClean="0"/>
              <a:t>Exercises</a:t>
            </a:r>
            <a:endParaRPr lang="it-IT"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r>
              <a:rPr lang="en-US" altLang="en-US" sz="2400" smtClean="0">
                <a:cs typeface="Arial" pitchFamily="34" charset="0"/>
              </a:rPr>
              <a:t>Create </a:t>
            </a:r>
            <a:r>
              <a:rPr lang="en-US" altLang="en-US" sz="2400" dirty="0" smtClean="0">
                <a:cs typeface="Arial" pitchFamily="34" charset="0"/>
              </a:rPr>
              <a:t>a keyboard scanner in which the tokens are unsigned integers, and write the code to determine the sum of the integers.</a:t>
            </a:r>
          </a:p>
          <a:p>
            <a:pPr indent="0">
              <a:buNone/>
            </a:pPr>
            <a:r>
              <a:rPr lang="en-US" altLang="en-US" sz="2400" dirty="0" smtClean="0">
                <a:cs typeface="Arial" pitchFamily="34" charset="0"/>
              </a:rPr>
              <a:t>Note: -5 will be scanned as the unsigned integer 5, and the minus sign will be skipped over as a delimiter.</a:t>
            </a:r>
          </a:p>
          <a:p>
            <a:endParaRPr lang="it-IT" sz="2600" dirty="0"/>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31</a:t>
            </a:fld>
            <a:endParaRPr lang="en-US"/>
          </a:p>
        </p:txBody>
      </p:sp>
      <p:sp>
        <p:nvSpPr>
          <p:cNvPr id="5" name="Titolo 4"/>
          <p:cNvSpPr>
            <a:spLocks noGrp="1"/>
          </p:cNvSpPr>
          <p:nvPr>
            <p:ph type="title"/>
          </p:nvPr>
        </p:nvSpPr>
        <p:spPr/>
        <p:txBody>
          <a:bodyPr>
            <a:normAutofit/>
          </a:bodyPr>
          <a:lstStyle/>
          <a:p>
            <a:pPr algn="r"/>
            <a:r>
              <a:rPr lang="it-IT" sz="2800" dirty="0" err="1" smtClean="0"/>
              <a:t>Exercises</a:t>
            </a:r>
            <a:endParaRPr lang="it-IT"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spcBef>
                <a:spcPct val="50000"/>
              </a:spcBef>
              <a:buSzPct val="85000"/>
            </a:pPr>
            <a:r>
              <a:rPr lang="en-US" altLang="en-US" sz="2800" dirty="0" smtClean="0">
                <a:latin typeface="Times New Roman" pitchFamily="18" charset="0"/>
              </a:rPr>
              <a:t>Recall: a method with the same name as the class is called a </a:t>
            </a:r>
            <a:r>
              <a:rPr lang="en-US" altLang="en-US" sz="2800" i="1" dirty="0" smtClean="0">
                <a:solidFill>
                  <a:srgbClr val="CB2948"/>
                </a:solidFill>
                <a:latin typeface="Times New Roman" pitchFamily="18" charset="0"/>
              </a:rPr>
              <a:t>constructor</a:t>
            </a:r>
            <a:r>
              <a:rPr lang="en-US" altLang="en-US" sz="2800" dirty="0" smtClean="0">
                <a:latin typeface="Times New Roman" pitchFamily="18" charset="0"/>
              </a:rPr>
              <a:t>.  The purpose of a constructor is to initialize the object’s fields. </a:t>
            </a:r>
          </a:p>
          <a:p>
            <a:pPr>
              <a:spcBef>
                <a:spcPct val="50000"/>
              </a:spcBef>
              <a:buSzPct val="85000"/>
            </a:pPr>
            <a:r>
              <a:rPr lang="en-US" altLang="en-US" sz="2800" dirty="0" smtClean="0">
                <a:latin typeface="Times New Roman" pitchFamily="18" charset="0"/>
              </a:rPr>
              <a:t>A class’s default constructor has no parameters.</a:t>
            </a:r>
          </a:p>
          <a:p>
            <a:pPr>
              <a:spcBef>
                <a:spcPct val="50000"/>
              </a:spcBef>
              <a:buSzPct val="85000"/>
            </a:pPr>
            <a:r>
              <a:rPr lang="en-US" altLang="en-US" sz="2800" dirty="0" smtClean="0">
                <a:latin typeface="Times New Roman" pitchFamily="18" charset="0"/>
              </a:rPr>
              <a:t>The </a:t>
            </a:r>
            <a:r>
              <a:rPr lang="en-US" altLang="en-US" sz="2800" dirty="0" smtClean="0">
                <a:latin typeface="Courier New" pitchFamily="49" charset="0"/>
                <a:cs typeface="Courier New" pitchFamily="49" charset="0"/>
              </a:rPr>
              <a:t>String</a:t>
            </a:r>
            <a:r>
              <a:rPr lang="en-US" altLang="en-US" sz="2800" dirty="0" smtClean="0">
                <a:latin typeface="Times New Roman" pitchFamily="18" charset="0"/>
              </a:rPr>
              <a:t> class’s default constructor initializes the fields so that the </a:t>
            </a:r>
            <a:r>
              <a:rPr lang="en-US" altLang="en-US" sz="2800" dirty="0" smtClean="0">
                <a:latin typeface="Courier New" pitchFamily="49" charset="0"/>
                <a:cs typeface="Courier New" pitchFamily="49" charset="0"/>
              </a:rPr>
              <a:t>String</a:t>
            </a:r>
            <a:r>
              <a:rPr lang="en-US" altLang="en-US" sz="2800" dirty="0" smtClean="0">
                <a:latin typeface="Times New Roman" pitchFamily="18" charset="0"/>
              </a:rPr>
              <a:t> object represents an </a:t>
            </a:r>
            <a:r>
              <a:rPr lang="en-US" altLang="en-US" sz="2800" b="1" dirty="0" smtClean="0">
                <a:latin typeface="Times New Roman" pitchFamily="18" charset="0"/>
              </a:rPr>
              <a:t>empty string</a:t>
            </a:r>
            <a:r>
              <a:rPr lang="en-US" altLang="en-US" sz="2800" dirty="0" smtClean="0">
                <a:latin typeface="Times New Roman" pitchFamily="18" charset="0"/>
              </a:rPr>
              <a:t>. </a:t>
            </a:r>
          </a:p>
          <a:p>
            <a:pPr>
              <a:spcBef>
                <a:spcPct val="50000"/>
              </a:spcBef>
              <a:buSzPct val="85000"/>
            </a:pPr>
            <a:endParaRPr lang="en-US" altLang="en-US" sz="2400" dirty="0" smtClean="0">
              <a:latin typeface="Times New Roman" pitchFamily="18" charset="0"/>
            </a:endParaRPr>
          </a:p>
          <a:p>
            <a:pPr>
              <a:spcBef>
                <a:spcPct val="50000"/>
              </a:spcBef>
              <a:buSzPct val="85000"/>
            </a:pPr>
            <a:endParaRPr lang="en-US" altLang="en-US" sz="2800" dirty="0" smtClean="0">
              <a:latin typeface="Times New Roman" pitchFamily="18" charset="0"/>
            </a:endParaRPr>
          </a:p>
          <a:p>
            <a:pPr>
              <a:buNone/>
            </a:pPr>
            <a:endParaRPr lang="it-IT" dirty="0"/>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4</a:t>
            </a:fld>
            <a:endParaRPr lang="en-US"/>
          </a:p>
        </p:txBody>
      </p:sp>
      <p:sp>
        <p:nvSpPr>
          <p:cNvPr id="5" name="Titolo 4"/>
          <p:cNvSpPr>
            <a:spLocks noGrp="1"/>
          </p:cNvSpPr>
          <p:nvPr>
            <p:ph type="title"/>
          </p:nvPr>
        </p:nvSpPr>
        <p:spPr/>
        <p:txBody>
          <a:bodyPr>
            <a:normAutofit/>
          </a:bodyPr>
          <a:lstStyle/>
          <a:p>
            <a:pPr algn="r"/>
            <a:r>
              <a:rPr lang="it-IT" sz="2800" dirty="0" smtClean="0">
                <a:cs typeface="Courier New" pitchFamily="49" charset="0"/>
              </a:rPr>
              <a:t>The </a:t>
            </a:r>
            <a:r>
              <a:rPr lang="it-IT" sz="2800" dirty="0" err="1" smtClean="0">
                <a:latin typeface="Courier New" pitchFamily="49" charset="0"/>
                <a:cs typeface="Courier New" pitchFamily="49" charset="0"/>
              </a:rPr>
              <a:t>String</a:t>
            </a:r>
            <a:r>
              <a:rPr lang="it-IT" sz="2800" dirty="0" smtClean="0">
                <a:cs typeface="Courier New" pitchFamily="49" charset="0"/>
              </a:rPr>
              <a:t> </a:t>
            </a:r>
            <a:r>
              <a:rPr lang="it-IT" sz="2800" dirty="0" err="1" smtClean="0">
                <a:cs typeface="Courier New" pitchFamily="49" charset="0"/>
              </a:rPr>
              <a:t>class</a:t>
            </a:r>
            <a:endParaRPr lang="it-IT" sz="2800" dirty="0">
              <a:cs typeface="Courier New" pitchFamily="49"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a:spcBef>
                <a:spcPct val="50000"/>
              </a:spcBef>
              <a:buSzPct val="85000"/>
              <a:defRPr/>
            </a:pPr>
            <a:r>
              <a:rPr lang="en-US" altLang="en-US" sz="2800" dirty="0" smtClean="0">
                <a:latin typeface="Times New Roman" pitchFamily="18" charset="0"/>
              </a:rPr>
              <a:t>Another constructor in the </a:t>
            </a:r>
            <a:r>
              <a:rPr lang="en-US" altLang="en-US" sz="2800" dirty="0" smtClean="0">
                <a:latin typeface="Courier New" pitchFamily="49" charset="0"/>
                <a:cs typeface="Courier New" pitchFamily="49" charset="0"/>
              </a:rPr>
              <a:t>String</a:t>
            </a:r>
            <a:r>
              <a:rPr lang="en-US" altLang="en-US" sz="2800" dirty="0" smtClean="0">
                <a:latin typeface="Times New Roman" pitchFamily="18" charset="0"/>
              </a:rPr>
              <a:t> class has a String reference parameter. Here’s the heading</a:t>
            </a:r>
          </a:p>
          <a:p>
            <a:pPr>
              <a:spcBef>
                <a:spcPct val="50000"/>
              </a:spcBef>
              <a:buSzPct val="85000"/>
              <a:buNone/>
              <a:defRPr/>
            </a:pPr>
            <a:r>
              <a:rPr lang="en-US" altLang="en-US" sz="2800" dirty="0" smtClean="0">
                <a:latin typeface="Times New Roman" pitchFamily="18" charset="0"/>
              </a:rPr>
              <a:t>                                                   parameter</a:t>
            </a:r>
          </a:p>
          <a:p>
            <a:pPr algn="ctr">
              <a:spcBef>
                <a:spcPct val="70000"/>
              </a:spcBef>
              <a:buSzPct val="85000"/>
              <a:buNone/>
              <a:defRPr/>
            </a:pPr>
            <a:r>
              <a:rPr lang="en-US" altLang="en-US" sz="2800" b="1" dirty="0" smtClean="0">
                <a:latin typeface="Courier New" pitchFamily="49" charset="0"/>
                <a:cs typeface="Courier New" pitchFamily="49" charset="0"/>
              </a:rPr>
              <a:t>public String (String original)</a:t>
            </a:r>
          </a:p>
          <a:p>
            <a:pPr>
              <a:spcBef>
                <a:spcPct val="50000"/>
              </a:spcBef>
              <a:buSzPct val="85000"/>
              <a:defRPr/>
            </a:pPr>
            <a:endParaRPr lang="en-US" altLang="en-US" sz="1400" dirty="0" smtClean="0">
              <a:latin typeface="Times New Roman" pitchFamily="18" charset="0"/>
            </a:endParaRPr>
          </a:p>
          <a:p>
            <a:pPr>
              <a:spcBef>
                <a:spcPct val="50000"/>
              </a:spcBef>
              <a:buSzPct val="85000"/>
              <a:defRPr/>
            </a:pPr>
            <a:r>
              <a:rPr lang="en-US" altLang="en-US" sz="2800" dirty="0" smtClean="0">
                <a:latin typeface="Times New Roman" pitchFamily="18" charset="0"/>
              </a:rPr>
              <a:t>And here is a statement that calls that constructor:</a:t>
            </a:r>
          </a:p>
          <a:p>
            <a:pPr algn="ctr">
              <a:spcBef>
                <a:spcPct val="50000"/>
              </a:spcBef>
              <a:buSzPct val="85000"/>
              <a:buNone/>
              <a:defRPr/>
            </a:pPr>
            <a:r>
              <a:rPr lang="en-US" altLang="en-US" sz="2800" b="1" dirty="0" smtClean="0">
                <a:latin typeface="Courier New" pitchFamily="49" charset="0"/>
                <a:cs typeface="Courier New" pitchFamily="49" charset="0"/>
              </a:rPr>
              <a:t>String t = new String (“Aloha”);</a:t>
            </a:r>
          </a:p>
          <a:p>
            <a:pPr>
              <a:spcBef>
                <a:spcPct val="50000"/>
              </a:spcBef>
              <a:buSzPct val="85000"/>
              <a:buNone/>
              <a:defRPr/>
            </a:pPr>
            <a:r>
              <a:rPr lang="en-US" altLang="en-US" sz="2800" dirty="0" smtClean="0">
                <a:latin typeface="Times New Roman" pitchFamily="18" charset="0"/>
              </a:rPr>
              <a:t>                                                    argument </a:t>
            </a:r>
          </a:p>
          <a:p>
            <a:pPr>
              <a:spcBef>
                <a:spcPct val="50000"/>
              </a:spcBef>
              <a:buSzPct val="85000"/>
              <a:defRPr/>
            </a:pPr>
            <a:r>
              <a:rPr lang="en-US" altLang="en-US" sz="2800" dirty="0" smtClean="0">
                <a:latin typeface="Times New Roman" pitchFamily="18" charset="0"/>
              </a:rPr>
              <a:t>Actually, the argument  is a reference to “Aloha”.</a:t>
            </a:r>
            <a:r>
              <a:rPr lang="en-US" altLang="en-US" sz="3200" dirty="0" smtClean="0">
                <a:latin typeface="Times New Roman" pitchFamily="18" charset="0"/>
              </a:rPr>
              <a:t>     </a:t>
            </a:r>
            <a:endParaRPr lang="en-US" altLang="en-US" sz="2800" dirty="0" smtClean="0">
              <a:latin typeface="Times New Roman" pitchFamily="18" charset="0"/>
            </a:endParaRPr>
          </a:p>
          <a:p>
            <a:pPr>
              <a:spcBef>
                <a:spcPct val="50000"/>
              </a:spcBef>
              <a:buSzPct val="85000"/>
            </a:pPr>
            <a:endParaRPr lang="en-US" altLang="en-US" sz="2400" dirty="0" smtClean="0">
              <a:latin typeface="Times New Roman" pitchFamily="18" charset="0"/>
            </a:endParaRPr>
          </a:p>
          <a:p>
            <a:pPr>
              <a:spcBef>
                <a:spcPct val="50000"/>
              </a:spcBef>
              <a:buSzPct val="85000"/>
            </a:pPr>
            <a:endParaRPr lang="en-US" altLang="en-US" sz="2800" dirty="0" smtClean="0">
              <a:latin typeface="Times New Roman" pitchFamily="18" charset="0"/>
            </a:endParaRPr>
          </a:p>
          <a:p>
            <a:pPr>
              <a:buNone/>
            </a:pPr>
            <a:endParaRPr lang="it-IT" dirty="0"/>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5</a:t>
            </a:fld>
            <a:endParaRPr lang="en-US"/>
          </a:p>
        </p:txBody>
      </p:sp>
      <p:sp>
        <p:nvSpPr>
          <p:cNvPr id="5" name="Titolo 4"/>
          <p:cNvSpPr>
            <a:spLocks noGrp="1"/>
          </p:cNvSpPr>
          <p:nvPr>
            <p:ph type="title"/>
          </p:nvPr>
        </p:nvSpPr>
        <p:spPr/>
        <p:txBody>
          <a:bodyPr>
            <a:normAutofit/>
          </a:bodyPr>
          <a:lstStyle/>
          <a:p>
            <a:pPr algn="r"/>
            <a:r>
              <a:rPr lang="it-IT" sz="2800" dirty="0" smtClean="0">
                <a:cs typeface="Courier New" pitchFamily="49" charset="0"/>
              </a:rPr>
              <a:t>The </a:t>
            </a:r>
            <a:r>
              <a:rPr lang="it-IT" sz="2800" dirty="0" err="1" smtClean="0">
                <a:latin typeface="Courier New" pitchFamily="49" charset="0"/>
                <a:cs typeface="Courier New" pitchFamily="49" charset="0"/>
              </a:rPr>
              <a:t>String</a:t>
            </a:r>
            <a:r>
              <a:rPr lang="it-IT" sz="2800" dirty="0" smtClean="0">
                <a:cs typeface="Courier New" pitchFamily="49" charset="0"/>
              </a:rPr>
              <a:t> </a:t>
            </a:r>
            <a:r>
              <a:rPr lang="it-IT" sz="2800" dirty="0" err="1" smtClean="0">
                <a:cs typeface="Courier New" pitchFamily="49" charset="0"/>
              </a:rPr>
              <a:t>class</a:t>
            </a:r>
            <a:endParaRPr lang="it-IT" sz="2800" dirty="0">
              <a:cs typeface="Courier New" pitchFamily="49" charset="0"/>
            </a:endParaRPr>
          </a:p>
        </p:txBody>
      </p:sp>
      <p:sp>
        <p:nvSpPr>
          <p:cNvPr id="6" name="Line 6"/>
          <p:cNvSpPr>
            <a:spLocks noChangeShapeType="1"/>
          </p:cNvSpPr>
          <p:nvPr/>
        </p:nvSpPr>
        <p:spPr bwMode="auto">
          <a:xfrm>
            <a:off x="6228184" y="2636912"/>
            <a:ext cx="576064" cy="313184"/>
          </a:xfrm>
          <a:prstGeom prst="line">
            <a:avLst/>
          </a:prstGeom>
          <a:noFill/>
          <a:ln w="57150">
            <a:solidFill>
              <a:schemeClr val="tx1"/>
            </a:solidFill>
            <a:round/>
            <a:headEnd/>
            <a:tailEnd type="triangle" w="med" len="med"/>
          </a:ln>
        </p:spPr>
        <p:txBody>
          <a:bodyPr wrap="none"/>
          <a:lstStyle/>
          <a:p>
            <a:endParaRPr lang="it-IT"/>
          </a:p>
        </p:txBody>
      </p:sp>
      <p:sp>
        <p:nvSpPr>
          <p:cNvPr id="7" name="Line 4"/>
          <p:cNvSpPr>
            <a:spLocks noChangeShapeType="1"/>
          </p:cNvSpPr>
          <p:nvPr/>
        </p:nvSpPr>
        <p:spPr bwMode="auto">
          <a:xfrm flipV="1">
            <a:off x="6228184" y="4509120"/>
            <a:ext cx="504056" cy="288032"/>
          </a:xfrm>
          <a:prstGeom prst="line">
            <a:avLst/>
          </a:prstGeom>
          <a:noFill/>
          <a:ln w="57150">
            <a:solidFill>
              <a:schemeClr val="tx1"/>
            </a:solidFill>
            <a:round/>
            <a:headEnd/>
            <a:tailEnd type="triangle" w="med" len="med"/>
          </a:ln>
        </p:spPr>
        <p:txBody>
          <a:bodyPr wrap="none"/>
          <a:lstStyle/>
          <a:p>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spcBef>
                <a:spcPct val="50000"/>
              </a:spcBef>
              <a:buSzPct val="85000"/>
            </a:pPr>
            <a:r>
              <a:rPr lang="en-US" altLang="en-US" sz="2800" dirty="0" smtClean="0">
                <a:latin typeface="Times New Roman" pitchFamily="18" charset="0"/>
              </a:rPr>
              <a:t>Now the </a:t>
            </a:r>
            <a:r>
              <a:rPr lang="en-US" altLang="en-US" sz="2800" dirty="0" smtClean="0">
                <a:latin typeface="Courier New" pitchFamily="49" charset="0"/>
                <a:cs typeface="Courier New" pitchFamily="49" charset="0"/>
              </a:rPr>
              <a:t>String</a:t>
            </a:r>
            <a:r>
              <a:rPr lang="en-US" altLang="en-US" sz="2800" dirty="0" smtClean="0">
                <a:latin typeface="Times New Roman" pitchFamily="18" charset="0"/>
              </a:rPr>
              <a:t> objects referenced by </a:t>
            </a:r>
            <a:r>
              <a:rPr lang="en-US" altLang="en-US" sz="2800" dirty="0" smtClean="0"/>
              <a:t>s</a:t>
            </a:r>
            <a:r>
              <a:rPr lang="en-US" altLang="en-US" sz="2800" dirty="0" smtClean="0">
                <a:latin typeface="Times New Roman" pitchFamily="18" charset="0"/>
              </a:rPr>
              <a:t> and </a:t>
            </a:r>
            <a:r>
              <a:rPr lang="en-US" altLang="en-US" sz="2800" dirty="0" smtClean="0"/>
              <a:t>t</a:t>
            </a:r>
            <a:r>
              <a:rPr lang="en-US" altLang="en-US" sz="2800" dirty="0" smtClean="0">
                <a:latin typeface="Times New Roman" pitchFamily="18" charset="0"/>
              </a:rPr>
              <a:t> can invoke </a:t>
            </a:r>
            <a:r>
              <a:rPr lang="en-US" altLang="en-US" sz="2800" dirty="0" smtClean="0">
                <a:latin typeface="Courier New" pitchFamily="49" charset="0"/>
                <a:cs typeface="Courier New" pitchFamily="49" charset="0"/>
              </a:rPr>
              <a:t>String</a:t>
            </a:r>
            <a:r>
              <a:rPr lang="en-US" altLang="en-US" sz="2800" dirty="0" smtClean="0">
                <a:latin typeface="Times New Roman" pitchFamily="18" charset="0"/>
              </a:rPr>
              <a:t> methods:</a:t>
            </a:r>
          </a:p>
          <a:p>
            <a:pPr>
              <a:spcBef>
                <a:spcPct val="75000"/>
              </a:spcBef>
              <a:buSzPct val="85000"/>
              <a:buNone/>
            </a:pPr>
            <a:r>
              <a:rPr lang="en-US" altLang="en-US" sz="2400" dirty="0" err="1" smtClean="0">
                <a:latin typeface="Courier New" pitchFamily="49" charset="0"/>
                <a:cs typeface="Courier New" pitchFamily="49" charset="0"/>
              </a:rPr>
              <a:t>s.length</a:t>
            </a:r>
            <a:r>
              <a:rPr lang="en-US" altLang="en-US" sz="2400" dirty="0" smtClean="0">
                <a:latin typeface="Courier New" pitchFamily="49" charset="0"/>
                <a:cs typeface="Courier New" pitchFamily="49" charset="0"/>
              </a:rPr>
              <a:t>() // returns 0</a:t>
            </a:r>
          </a:p>
          <a:p>
            <a:pPr>
              <a:spcBef>
                <a:spcPct val="50000"/>
              </a:spcBef>
              <a:buSzPct val="85000"/>
              <a:buNone/>
            </a:pPr>
            <a:r>
              <a:rPr lang="en-US" altLang="en-US" sz="2400" dirty="0" err="1" smtClean="0">
                <a:latin typeface="Courier New" pitchFamily="49" charset="0"/>
                <a:cs typeface="Courier New" pitchFamily="49" charset="0"/>
              </a:rPr>
              <a:t>t.toLowerCase</a:t>
            </a:r>
            <a:r>
              <a:rPr lang="en-US" altLang="en-US" sz="2400" dirty="0" smtClean="0">
                <a:latin typeface="Courier New" pitchFamily="49" charset="0"/>
                <a:cs typeface="Courier New" pitchFamily="49" charset="0"/>
              </a:rPr>
              <a:t>() // returns (a reference to)</a:t>
            </a:r>
          </a:p>
          <a:p>
            <a:pPr>
              <a:spcBef>
                <a:spcPct val="50000"/>
              </a:spcBef>
              <a:buSzPct val="85000"/>
              <a:buNone/>
            </a:pPr>
            <a:r>
              <a:rPr lang="en-US" altLang="en-US" sz="2400" dirty="0" smtClean="0">
                <a:latin typeface="Courier New" pitchFamily="49" charset="0"/>
                <a:cs typeface="Courier New" pitchFamily="49" charset="0"/>
              </a:rPr>
              <a:t>                // “aloha”. t is still a</a:t>
            </a:r>
          </a:p>
          <a:p>
            <a:pPr>
              <a:spcBef>
                <a:spcPct val="50000"/>
              </a:spcBef>
              <a:buSzPct val="85000"/>
              <a:buNone/>
            </a:pPr>
            <a:r>
              <a:rPr lang="en-US" altLang="en-US" sz="2400" dirty="0" smtClean="0">
                <a:latin typeface="Courier New" pitchFamily="49" charset="0"/>
                <a:cs typeface="Courier New" pitchFamily="49" charset="0"/>
              </a:rPr>
              <a:t>				 // reference to “Aloha”    </a:t>
            </a:r>
          </a:p>
          <a:p>
            <a:pPr>
              <a:spcBef>
                <a:spcPct val="50000"/>
              </a:spcBef>
              <a:buSzPct val="85000"/>
            </a:pPr>
            <a:endParaRPr lang="en-US" altLang="en-US" sz="2400" dirty="0" smtClean="0">
              <a:latin typeface="Times New Roman" pitchFamily="18" charset="0"/>
            </a:endParaRPr>
          </a:p>
          <a:p>
            <a:pPr>
              <a:spcBef>
                <a:spcPct val="50000"/>
              </a:spcBef>
              <a:buSzPct val="85000"/>
            </a:pPr>
            <a:endParaRPr lang="en-US" altLang="en-US" sz="2800" dirty="0" smtClean="0">
              <a:latin typeface="Times New Roman" pitchFamily="18" charset="0"/>
            </a:endParaRPr>
          </a:p>
          <a:p>
            <a:pPr>
              <a:buNone/>
            </a:pPr>
            <a:endParaRPr lang="it-IT" dirty="0"/>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6</a:t>
            </a:fld>
            <a:endParaRPr lang="en-US"/>
          </a:p>
        </p:txBody>
      </p:sp>
      <p:sp>
        <p:nvSpPr>
          <p:cNvPr id="5" name="Titolo 4"/>
          <p:cNvSpPr>
            <a:spLocks noGrp="1"/>
          </p:cNvSpPr>
          <p:nvPr>
            <p:ph type="title"/>
          </p:nvPr>
        </p:nvSpPr>
        <p:spPr/>
        <p:txBody>
          <a:bodyPr>
            <a:normAutofit/>
          </a:bodyPr>
          <a:lstStyle/>
          <a:p>
            <a:pPr algn="r"/>
            <a:r>
              <a:rPr lang="it-IT" sz="2800" dirty="0" smtClean="0">
                <a:cs typeface="Courier New" pitchFamily="49" charset="0"/>
              </a:rPr>
              <a:t>The </a:t>
            </a:r>
            <a:r>
              <a:rPr lang="it-IT" sz="2800" dirty="0" err="1" smtClean="0">
                <a:latin typeface="Courier New" pitchFamily="49" charset="0"/>
                <a:cs typeface="Courier New" pitchFamily="49" charset="0"/>
              </a:rPr>
              <a:t>String</a:t>
            </a:r>
            <a:r>
              <a:rPr lang="it-IT" sz="2800" dirty="0" smtClean="0">
                <a:cs typeface="Courier New" pitchFamily="49" charset="0"/>
              </a:rPr>
              <a:t> </a:t>
            </a:r>
            <a:r>
              <a:rPr lang="it-IT" sz="2800" dirty="0" err="1" smtClean="0">
                <a:cs typeface="Courier New" pitchFamily="49" charset="0"/>
              </a:rPr>
              <a:t>class</a:t>
            </a:r>
            <a:endParaRPr lang="it-IT" sz="2800" dirty="0">
              <a:cs typeface="Courier New" pitchFamily="49"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0" indent="0">
              <a:spcBef>
                <a:spcPct val="50000"/>
              </a:spcBef>
              <a:buSzPct val="85000"/>
              <a:buNone/>
            </a:pPr>
            <a:r>
              <a:rPr lang="en-US" altLang="en-US" sz="2600" dirty="0" smtClean="0">
                <a:latin typeface="Times New Roman" pitchFamily="18" charset="0"/>
              </a:rPr>
              <a:t>The JAVADOC comments plus the method heading constitute the </a:t>
            </a:r>
            <a:r>
              <a:rPr lang="en-US" altLang="en-US" sz="2600" i="1" dirty="0" smtClean="0">
                <a:solidFill>
                  <a:srgbClr val="CB2948"/>
                </a:solidFill>
                <a:latin typeface="Times New Roman" pitchFamily="18" charset="0"/>
              </a:rPr>
              <a:t>method specification</a:t>
            </a:r>
            <a:r>
              <a:rPr lang="en-US" altLang="en-US" sz="2600" dirty="0" smtClean="0">
                <a:latin typeface="Times New Roman" pitchFamily="18" charset="0"/>
              </a:rPr>
              <a:t> – the user’s view of the method. </a:t>
            </a:r>
          </a:p>
          <a:p>
            <a:pPr marL="0" indent="0">
              <a:spcBef>
                <a:spcPct val="50000"/>
              </a:spcBef>
              <a:buSzPct val="85000"/>
              <a:buNone/>
            </a:pPr>
            <a:endParaRPr lang="en-US" altLang="en-US" sz="2600" dirty="0" smtClean="0">
              <a:latin typeface="Times New Roman" pitchFamily="18" charset="0"/>
            </a:endParaRPr>
          </a:p>
          <a:p>
            <a:pPr marL="0" indent="0">
              <a:spcBef>
                <a:spcPct val="50000"/>
              </a:spcBef>
              <a:buSzPct val="85000"/>
              <a:buNone/>
            </a:pPr>
            <a:endParaRPr lang="en-US" altLang="en-US" sz="2600" dirty="0" smtClean="0">
              <a:latin typeface="Times New Roman" pitchFamily="18" charset="0"/>
            </a:endParaRPr>
          </a:p>
          <a:p>
            <a:pPr marL="0" indent="0">
              <a:spcBef>
                <a:spcPct val="50000"/>
              </a:spcBef>
              <a:buSzPct val="85000"/>
              <a:buNone/>
            </a:pPr>
            <a:endParaRPr lang="en-US" altLang="en-US" sz="2600" dirty="0" smtClean="0">
              <a:latin typeface="Times New Roman" pitchFamily="18" charset="0"/>
            </a:endParaRPr>
          </a:p>
          <a:p>
            <a:pPr marL="0" indent="0">
              <a:buNone/>
            </a:pPr>
            <a:endParaRPr lang="it-IT" sz="2600" dirty="0"/>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7</a:t>
            </a:fld>
            <a:endParaRPr lang="en-US"/>
          </a:p>
        </p:txBody>
      </p:sp>
      <p:sp>
        <p:nvSpPr>
          <p:cNvPr id="5" name="Titolo 4"/>
          <p:cNvSpPr>
            <a:spLocks noGrp="1"/>
          </p:cNvSpPr>
          <p:nvPr>
            <p:ph type="title"/>
          </p:nvPr>
        </p:nvSpPr>
        <p:spPr/>
        <p:txBody>
          <a:bodyPr vert="horz" rtlCol="0" anchor="ctr">
            <a:normAutofit/>
            <a:scene3d>
              <a:camera prst="orthographicFront"/>
              <a:lightRig rig="soft" dir="t"/>
            </a:scene3d>
            <a:sp3d prstMaterial="softEdge">
              <a:bevelT w="25400" h="25400"/>
            </a:sp3d>
          </a:bodyPr>
          <a:lstStyle/>
          <a:p>
            <a:r>
              <a:rPr lang="en-US" altLang="en-US" dirty="0" smtClean="0">
                <a:cs typeface="Courier New" pitchFamily="49" charset="0"/>
              </a:rPr>
              <a:t>Method specification</a:t>
            </a:r>
            <a:endParaRPr lang="it-IT" dirty="0" smtClean="0">
              <a:cs typeface="Courier New" pitchFamily="49"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62500" lnSpcReduction="20000"/>
          </a:bodyPr>
          <a:lstStyle/>
          <a:p>
            <a:pPr>
              <a:lnSpc>
                <a:spcPct val="70000"/>
              </a:lnSpc>
              <a:spcBef>
                <a:spcPct val="50000"/>
              </a:spcBef>
              <a:buSzPct val="85000"/>
              <a:buNone/>
            </a:pPr>
            <a:r>
              <a:rPr lang="en-US" altLang="en-US" sz="3600" dirty="0" smtClean="0"/>
              <a:t>/**</a:t>
            </a:r>
          </a:p>
          <a:p>
            <a:pPr>
              <a:lnSpc>
                <a:spcPct val="70000"/>
              </a:lnSpc>
              <a:spcBef>
                <a:spcPct val="50000"/>
              </a:spcBef>
              <a:buSzPct val="85000"/>
              <a:buNone/>
            </a:pPr>
            <a:r>
              <a:rPr lang="en-US" altLang="en-US" sz="3600" dirty="0" smtClean="0"/>
              <a:t> *  Returns the index within this String object</a:t>
            </a:r>
          </a:p>
          <a:p>
            <a:pPr>
              <a:lnSpc>
                <a:spcPct val="70000"/>
              </a:lnSpc>
              <a:spcBef>
                <a:spcPct val="50000"/>
              </a:spcBef>
              <a:buSzPct val="85000"/>
              <a:buNone/>
            </a:pPr>
            <a:r>
              <a:rPr lang="en-US" altLang="en-US" sz="3600" dirty="0" smtClean="0"/>
              <a:t> *  of the first occurrence of the specified</a:t>
            </a:r>
          </a:p>
          <a:p>
            <a:pPr>
              <a:lnSpc>
                <a:spcPct val="70000"/>
              </a:lnSpc>
              <a:spcBef>
                <a:spcPct val="50000"/>
              </a:spcBef>
              <a:buSzPct val="85000"/>
              <a:buNone/>
            </a:pPr>
            <a:r>
              <a:rPr lang="en-US" altLang="en-US" sz="3600" dirty="0" smtClean="0"/>
              <a:t> *  substring.</a:t>
            </a:r>
          </a:p>
          <a:p>
            <a:pPr>
              <a:lnSpc>
                <a:spcPct val="70000"/>
              </a:lnSpc>
              <a:spcBef>
                <a:spcPct val="50000"/>
              </a:spcBef>
              <a:buSzPct val="85000"/>
              <a:buNone/>
            </a:pPr>
            <a:r>
              <a:rPr lang="en-US" altLang="en-US" sz="3600" dirty="0" smtClean="0">
                <a:latin typeface="Times New Roman" pitchFamily="18" charset="0"/>
              </a:rPr>
              <a:t> </a:t>
            </a:r>
            <a:r>
              <a:rPr lang="en-US" altLang="en-US" sz="3600" dirty="0" smtClean="0"/>
              <a:t>*  @</a:t>
            </a:r>
            <a:r>
              <a:rPr lang="en-US" altLang="en-US" sz="3600" dirty="0" err="1" smtClean="0"/>
              <a:t>param</a:t>
            </a:r>
            <a:r>
              <a:rPr lang="en-US" altLang="en-US" sz="3600" dirty="0" smtClean="0"/>
              <a:t> </a:t>
            </a:r>
            <a:r>
              <a:rPr lang="en-US" altLang="en-US" sz="3600" dirty="0" err="1" smtClean="0"/>
              <a:t>str</a:t>
            </a:r>
            <a:r>
              <a:rPr lang="en-US" altLang="en-US" sz="3600" dirty="0" smtClean="0"/>
              <a:t> – the specified substring</a:t>
            </a:r>
          </a:p>
          <a:p>
            <a:pPr>
              <a:lnSpc>
                <a:spcPct val="70000"/>
              </a:lnSpc>
              <a:spcBef>
                <a:spcPct val="50000"/>
              </a:spcBef>
              <a:buSzPct val="85000"/>
              <a:buNone/>
            </a:pPr>
            <a:r>
              <a:rPr lang="en-US" altLang="en-US" sz="3600" dirty="0" smtClean="0"/>
              <a:t> *  @return the index of the first occurrence</a:t>
            </a:r>
          </a:p>
          <a:p>
            <a:pPr>
              <a:lnSpc>
                <a:spcPct val="70000"/>
              </a:lnSpc>
              <a:spcBef>
                <a:spcPct val="50000"/>
              </a:spcBef>
              <a:buSzPct val="85000"/>
              <a:buNone/>
            </a:pPr>
            <a:r>
              <a:rPr lang="en-US" altLang="en-US" sz="3600" dirty="0" smtClean="0"/>
              <a:t> *                  of </a:t>
            </a:r>
            <a:r>
              <a:rPr lang="en-US" altLang="en-US" sz="3600" dirty="0" err="1" smtClean="0"/>
              <a:t>str</a:t>
            </a:r>
            <a:r>
              <a:rPr lang="en-US" altLang="en-US" sz="3600" dirty="0" smtClean="0"/>
              <a:t> in this String object, or –1</a:t>
            </a:r>
          </a:p>
          <a:p>
            <a:pPr>
              <a:lnSpc>
                <a:spcPct val="70000"/>
              </a:lnSpc>
              <a:spcBef>
                <a:spcPct val="50000"/>
              </a:spcBef>
              <a:buSzPct val="85000"/>
              <a:buNone/>
            </a:pPr>
            <a:r>
              <a:rPr lang="en-US" altLang="en-US" sz="3600" dirty="0" smtClean="0"/>
              <a:t> *                  if </a:t>
            </a:r>
            <a:r>
              <a:rPr lang="en-US" altLang="en-US" sz="3600" dirty="0" err="1" smtClean="0"/>
              <a:t>str</a:t>
            </a:r>
            <a:r>
              <a:rPr lang="en-US" altLang="en-US" sz="3600" dirty="0" smtClean="0"/>
              <a:t> is not a substring of this</a:t>
            </a:r>
          </a:p>
          <a:p>
            <a:pPr>
              <a:lnSpc>
                <a:spcPct val="70000"/>
              </a:lnSpc>
              <a:spcBef>
                <a:spcPct val="50000"/>
              </a:spcBef>
              <a:buSzPct val="85000"/>
              <a:buNone/>
            </a:pPr>
            <a:r>
              <a:rPr lang="en-US" altLang="en-US" sz="3600" dirty="0" smtClean="0"/>
              <a:t> *                  String object</a:t>
            </a:r>
          </a:p>
          <a:p>
            <a:pPr>
              <a:lnSpc>
                <a:spcPct val="70000"/>
              </a:lnSpc>
              <a:spcBef>
                <a:spcPct val="50000"/>
              </a:spcBef>
              <a:buSzPct val="85000"/>
              <a:buNone/>
            </a:pPr>
            <a:r>
              <a:rPr lang="en-US" altLang="en-US" sz="3600" b="1" dirty="0" smtClean="0"/>
              <a:t> </a:t>
            </a:r>
            <a:r>
              <a:rPr lang="en-US" altLang="en-US" sz="3600" dirty="0" smtClean="0"/>
              <a:t>*  @throws </a:t>
            </a:r>
            <a:r>
              <a:rPr lang="en-US" altLang="en-US" sz="3600" dirty="0" err="1" smtClean="0"/>
              <a:t>NullPointerException</a:t>
            </a:r>
            <a:r>
              <a:rPr lang="en-US" altLang="en-US" sz="3600" dirty="0" smtClean="0"/>
              <a:t> – if </a:t>
            </a:r>
            <a:r>
              <a:rPr lang="en-US" altLang="en-US" sz="3600" dirty="0" err="1" smtClean="0"/>
              <a:t>str</a:t>
            </a:r>
            <a:r>
              <a:rPr lang="en-US" altLang="en-US" sz="3600" dirty="0" smtClean="0"/>
              <a:t> is</a:t>
            </a:r>
          </a:p>
          <a:p>
            <a:pPr>
              <a:lnSpc>
                <a:spcPct val="70000"/>
              </a:lnSpc>
              <a:spcBef>
                <a:spcPct val="50000"/>
              </a:spcBef>
              <a:buSzPct val="85000"/>
              <a:buNone/>
            </a:pPr>
            <a:r>
              <a:rPr lang="en-US" altLang="en-US" sz="3600" dirty="0" smtClean="0"/>
              <a:t> *                  null</a:t>
            </a:r>
          </a:p>
          <a:p>
            <a:pPr>
              <a:lnSpc>
                <a:spcPct val="70000"/>
              </a:lnSpc>
              <a:spcBef>
                <a:spcPct val="50000"/>
              </a:spcBef>
              <a:buSzPct val="85000"/>
              <a:buNone/>
            </a:pPr>
            <a:r>
              <a:rPr lang="en-US" altLang="en-US" sz="3600" dirty="0" smtClean="0"/>
              <a:t> */</a:t>
            </a:r>
          </a:p>
          <a:p>
            <a:pPr>
              <a:lnSpc>
                <a:spcPct val="70000"/>
              </a:lnSpc>
              <a:spcBef>
                <a:spcPct val="50000"/>
              </a:spcBef>
              <a:buSzPct val="85000"/>
              <a:buNone/>
            </a:pPr>
            <a:r>
              <a:rPr lang="en-US" altLang="en-US" sz="3600" b="1" dirty="0" smtClean="0"/>
              <a:t>public </a:t>
            </a:r>
            <a:r>
              <a:rPr lang="en-US" altLang="en-US" sz="3600" b="1" dirty="0" err="1" smtClean="0"/>
              <a:t>int</a:t>
            </a:r>
            <a:r>
              <a:rPr lang="en-US" altLang="en-US" sz="3600" dirty="0" smtClean="0"/>
              <a:t> </a:t>
            </a:r>
            <a:r>
              <a:rPr lang="en-US" altLang="en-US" sz="3600" dirty="0" err="1" smtClean="0"/>
              <a:t>indexOf</a:t>
            </a:r>
            <a:r>
              <a:rPr lang="en-US" altLang="en-US" sz="3600" dirty="0" smtClean="0"/>
              <a:t> (String </a:t>
            </a:r>
            <a:r>
              <a:rPr lang="en-US" altLang="en-US" sz="3600" dirty="0" err="1" smtClean="0"/>
              <a:t>str</a:t>
            </a:r>
            <a:r>
              <a:rPr lang="en-US" altLang="en-US" sz="3600" dirty="0" smtClean="0"/>
              <a:t>);</a:t>
            </a:r>
          </a:p>
          <a:p>
            <a:pPr>
              <a:spcBef>
                <a:spcPct val="50000"/>
              </a:spcBef>
              <a:buSzPct val="85000"/>
              <a:buNone/>
            </a:pPr>
            <a:endParaRPr lang="en-US" altLang="en-US" sz="2400" dirty="0" smtClean="0">
              <a:latin typeface="Times New Roman" pitchFamily="18" charset="0"/>
            </a:endParaRPr>
          </a:p>
          <a:p>
            <a:pPr>
              <a:spcBef>
                <a:spcPct val="50000"/>
              </a:spcBef>
              <a:buSzPct val="85000"/>
              <a:buNone/>
            </a:pPr>
            <a:endParaRPr lang="en-US" altLang="en-US" sz="2800" dirty="0" smtClean="0">
              <a:latin typeface="Times New Roman" pitchFamily="18" charset="0"/>
            </a:endParaRPr>
          </a:p>
          <a:p>
            <a:pPr>
              <a:buNone/>
            </a:pPr>
            <a:endParaRPr lang="it-IT" dirty="0"/>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8</a:t>
            </a:fld>
            <a:endParaRPr lang="en-US"/>
          </a:p>
        </p:txBody>
      </p:sp>
      <p:sp>
        <p:nvSpPr>
          <p:cNvPr id="5" name="Titolo 4"/>
          <p:cNvSpPr>
            <a:spLocks noGrp="1"/>
          </p:cNvSpPr>
          <p:nvPr>
            <p:ph type="title"/>
          </p:nvPr>
        </p:nvSpPr>
        <p:spPr/>
        <p:txBody>
          <a:bodyPr vert="horz" rtlCol="0" anchor="ctr">
            <a:normAutofit/>
            <a:scene3d>
              <a:camera prst="orthographicFront"/>
              <a:lightRig rig="soft" dir="t"/>
            </a:scene3d>
            <a:sp3d prstMaterial="softEdge">
              <a:bevelT w="25400" h="25400"/>
            </a:sp3d>
          </a:bodyPr>
          <a:lstStyle/>
          <a:p>
            <a:pPr algn="r"/>
            <a:r>
              <a:rPr lang="en-US" altLang="en-US" sz="2800" dirty="0" smtClean="0">
                <a:cs typeface="Courier New" pitchFamily="49" charset="0"/>
              </a:rPr>
              <a:t>Method specification</a:t>
            </a:r>
            <a:endParaRPr lang="it-IT" sz="2800" dirty="0" smtClean="0">
              <a:cs typeface="Courier New" pitchFamily="49"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spcBef>
                <a:spcPct val="50000"/>
              </a:spcBef>
              <a:buSzPct val="85000"/>
              <a:defRPr/>
            </a:pPr>
            <a:r>
              <a:rPr lang="en-US" altLang="en-US" sz="2400" b="1" dirty="0" smtClean="0"/>
              <a:t>Determine the output: </a:t>
            </a:r>
          </a:p>
          <a:p>
            <a:pPr>
              <a:spcBef>
                <a:spcPct val="50000"/>
              </a:spcBef>
              <a:buSzPct val="85000"/>
              <a:defRPr/>
            </a:pPr>
            <a:endParaRPr lang="en-US" altLang="en-US" sz="2400" b="1" dirty="0" smtClean="0"/>
          </a:p>
          <a:p>
            <a:pPr>
              <a:spcBef>
                <a:spcPct val="50000"/>
              </a:spcBef>
              <a:buSzPct val="85000"/>
              <a:buNone/>
              <a:defRPr/>
            </a:pPr>
            <a:r>
              <a:rPr lang="en-US" altLang="en-US" sz="2400" dirty="0" err="1" smtClean="0">
                <a:latin typeface="Courier New" pitchFamily="49" charset="0"/>
                <a:cs typeface="Courier New" pitchFamily="49" charset="0"/>
              </a:rPr>
              <a:t>System.out.println</a:t>
            </a:r>
            <a:r>
              <a:rPr lang="en-US" altLang="en-US" sz="2400" dirty="0" smtClean="0">
                <a:latin typeface="Courier New" pitchFamily="49" charset="0"/>
                <a:cs typeface="Courier New" pitchFamily="49" charset="0"/>
              </a:rPr>
              <a:t> (</a:t>
            </a:r>
            <a:r>
              <a:rPr lang="en-US" altLang="en-US" sz="2400" dirty="0" err="1" smtClean="0">
                <a:latin typeface="Courier New" pitchFamily="49" charset="0"/>
                <a:cs typeface="Courier New" pitchFamily="49" charset="0"/>
              </a:rPr>
              <a:t>t.indexOf</a:t>
            </a:r>
            <a:r>
              <a:rPr lang="en-US" altLang="en-US" sz="2400" dirty="0" smtClean="0">
                <a:latin typeface="Courier New" pitchFamily="49" charset="0"/>
                <a:cs typeface="Courier New" pitchFamily="49" charset="0"/>
              </a:rPr>
              <a:t> (“ha”));</a:t>
            </a:r>
          </a:p>
          <a:p>
            <a:pPr>
              <a:spcBef>
                <a:spcPct val="50000"/>
              </a:spcBef>
              <a:buSzPct val="85000"/>
              <a:buNone/>
              <a:defRPr/>
            </a:pPr>
            <a:r>
              <a:rPr lang="en-US" altLang="en-US" sz="2400" dirty="0" err="1" smtClean="0">
                <a:latin typeface="Courier New" pitchFamily="49" charset="0"/>
                <a:cs typeface="Courier New" pitchFamily="49" charset="0"/>
              </a:rPr>
              <a:t>System.out.println</a:t>
            </a:r>
            <a:r>
              <a:rPr lang="en-US" altLang="en-US" sz="2400" dirty="0" smtClean="0">
                <a:latin typeface="Courier New" pitchFamily="49" charset="0"/>
                <a:cs typeface="Courier New" pitchFamily="49" charset="0"/>
              </a:rPr>
              <a:t> (</a:t>
            </a:r>
            <a:r>
              <a:rPr lang="en-US" altLang="en-US" sz="2400" dirty="0" err="1" smtClean="0">
                <a:latin typeface="Courier New" pitchFamily="49" charset="0"/>
                <a:cs typeface="Courier New" pitchFamily="49" charset="0"/>
              </a:rPr>
              <a:t>t.indexOf</a:t>
            </a:r>
            <a:r>
              <a:rPr lang="en-US" altLang="en-US" sz="2400" dirty="0" smtClean="0">
                <a:latin typeface="Courier New" pitchFamily="49" charset="0"/>
                <a:cs typeface="Courier New" pitchFamily="49" charset="0"/>
              </a:rPr>
              <a:t> (“a”));</a:t>
            </a:r>
          </a:p>
          <a:p>
            <a:pPr>
              <a:spcBef>
                <a:spcPct val="50000"/>
              </a:spcBef>
              <a:buSzPct val="85000"/>
              <a:buNone/>
              <a:defRPr/>
            </a:pPr>
            <a:r>
              <a:rPr lang="en-US" altLang="en-US" sz="2400" dirty="0" err="1" smtClean="0">
                <a:latin typeface="Courier New" pitchFamily="49" charset="0"/>
                <a:cs typeface="Courier New" pitchFamily="49" charset="0"/>
              </a:rPr>
              <a:t>System.out.println</a:t>
            </a:r>
            <a:r>
              <a:rPr lang="en-US" altLang="en-US" sz="2400" dirty="0" smtClean="0">
                <a:latin typeface="Courier New" pitchFamily="49" charset="0"/>
                <a:cs typeface="Courier New" pitchFamily="49" charset="0"/>
              </a:rPr>
              <a:t> (</a:t>
            </a:r>
            <a:r>
              <a:rPr lang="en-US" altLang="en-US" sz="2400" dirty="0" err="1" smtClean="0">
                <a:latin typeface="Courier New" pitchFamily="49" charset="0"/>
                <a:cs typeface="Courier New" pitchFamily="49" charset="0"/>
              </a:rPr>
              <a:t>s.indexOf</a:t>
            </a:r>
            <a:r>
              <a:rPr lang="en-US" altLang="en-US" sz="2400" dirty="0" smtClean="0">
                <a:latin typeface="Courier New" pitchFamily="49" charset="0"/>
                <a:cs typeface="Courier New" pitchFamily="49" charset="0"/>
              </a:rPr>
              <a:t> (“ha”));</a:t>
            </a:r>
          </a:p>
          <a:p>
            <a:pPr>
              <a:spcBef>
                <a:spcPct val="50000"/>
              </a:spcBef>
              <a:buSzPct val="85000"/>
              <a:defRPr/>
            </a:pPr>
            <a:endParaRPr lang="en-US" altLang="en-US" sz="2400" dirty="0" smtClean="0"/>
          </a:p>
          <a:p>
            <a:pPr algn="ctr">
              <a:spcBef>
                <a:spcPct val="50000"/>
              </a:spcBef>
              <a:buSzPct val="85000"/>
              <a:buNone/>
              <a:defRPr/>
            </a:pPr>
            <a:r>
              <a:rPr lang="en-US" altLang="en-US" sz="2800" b="1" dirty="0" smtClean="0">
                <a:latin typeface="Times New Roman" pitchFamily="18" charset="0"/>
              </a:rPr>
              <a:t>Hint: Indexes start at 0.</a:t>
            </a:r>
            <a:endParaRPr lang="en-US" altLang="en-US" sz="2400" dirty="0" smtClean="0"/>
          </a:p>
          <a:p>
            <a:pPr>
              <a:spcBef>
                <a:spcPct val="50000"/>
              </a:spcBef>
              <a:buSzPct val="85000"/>
              <a:buNone/>
            </a:pPr>
            <a:endParaRPr lang="en-US" altLang="en-US" sz="2400" dirty="0" smtClean="0">
              <a:latin typeface="Times New Roman" pitchFamily="18" charset="0"/>
            </a:endParaRPr>
          </a:p>
          <a:p>
            <a:pPr>
              <a:spcBef>
                <a:spcPct val="50000"/>
              </a:spcBef>
              <a:buSzPct val="85000"/>
              <a:buNone/>
            </a:pPr>
            <a:endParaRPr lang="en-US" altLang="en-US" sz="2800" dirty="0" smtClean="0">
              <a:latin typeface="Times New Roman" pitchFamily="18" charset="0"/>
            </a:endParaRPr>
          </a:p>
          <a:p>
            <a:pPr>
              <a:buNone/>
            </a:pPr>
            <a:endParaRPr lang="it-IT" dirty="0"/>
          </a:p>
        </p:txBody>
      </p:sp>
      <p:sp>
        <p:nvSpPr>
          <p:cNvPr id="3" name="Segnaposto piè di pagina 2"/>
          <p:cNvSpPr>
            <a:spLocks noGrp="1"/>
          </p:cNvSpPr>
          <p:nvPr>
            <p:ph type="ftr" sz="quarter" idx="11"/>
          </p:nvPr>
        </p:nvSpPr>
        <p:spPr/>
        <p:txBody>
          <a:bodyPr/>
          <a:lstStyle/>
          <a:p>
            <a:r>
              <a:rPr lang="it-IT" smtClean="0"/>
              <a:t>Corso di Laboratorio di Algoritmi e Strutture Dati A.A. 2014/2015</a:t>
            </a:r>
            <a:endParaRPr lang="en-US"/>
          </a:p>
        </p:txBody>
      </p:sp>
      <p:sp>
        <p:nvSpPr>
          <p:cNvPr id="4" name="Segnaposto numero diapositiva 3"/>
          <p:cNvSpPr>
            <a:spLocks noGrp="1"/>
          </p:cNvSpPr>
          <p:nvPr>
            <p:ph type="sldNum" sz="quarter" idx="12"/>
          </p:nvPr>
        </p:nvSpPr>
        <p:spPr/>
        <p:txBody>
          <a:bodyPr/>
          <a:lstStyle/>
          <a:p>
            <a:fld id="{BC410EEA-824F-4D46-AFE7-60426C8C06B0}" type="slidenum">
              <a:rPr lang="en-US" smtClean="0"/>
              <a:pPr/>
              <a:t>9</a:t>
            </a:fld>
            <a:endParaRPr lang="en-US"/>
          </a:p>
        </p:txBody>
      </p:sp>
      <p:sp>
        <p:nvSpPr>
          <p:cNvPr id="5" name="Titolo 4"/>
          <p:cNvSpPr>
            <a:spLocks noGrp="1"/>
          </p:cNvSpPr>
          <p:nvPr>
            <p:ph type="title"/>
          </p:nvPr>
        </p:nvSpPr>
        <p:spPr/>
        <p:txBody>
          <a:bodyPr vert="horz" rtlCol="0" anchor="ctr">
            <a:normAutofit/>
            <a:scene3d>
              <a:camera prst="orthographicFront"/>
              <a:lightRig rig="soft" dir="t"/>
            </a:scene3d>
            <a:sp3d prstMaterial="softEdge">
              <a:bevelT w="25400" h="25400"/>
            </a:sp3d>
          </a:bodyPr>
          <a:lstStyle/>
          <a:p>
            <a:pPr algn="r"/>
            <a:r>
              <a:rPr lang="en-US" altLang="en-US" sz="2800" dirty="0" smtClean="0">
                <a:cs typeface="Courier New" pitchFamily="49" charset="0"/>
              </a:rPr>
              <a:t>Method specification</a:t>
            </a:r>
            <a:endParaRPr lang="it-IT" sz="2800" dirty="0" smtClean="0">
              <a:cs typeface="Courier New" pitchFamily="49"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ainstrmSes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130000" t="-95000" r="40000" b="21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28018BB-57EC-4467-BE24-1D4D264081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BrainstrmSess</Template>
  <TotalTime>0</TotalTime>
  <Words>2103</Words>
  <Application>Microsoft Office PowerPoint</Application>
  <PresentationFormat>Presentazione su schermo (4:3)</PresentationFormat>
  <Paragraphs>308</Paragraphs>
  <Slides>31</Slides>
  <Notes>2</Notes>
  <HiddenSlides>0</HiddenSlides>
  <MMClips>0</MMClips>
  <ScaleCrop>false</ScaleCrop>
  <HeadingPairs>
    <vt:vector size="4" baseType="variant">
      <vt:variant>
        <vt:lpstr>Tema</vt:lpstr>
      </vt:variant>
      <vt:variant>
        <vt:i4>1</vt:i4>
      </vt:variant>
      <vt:variant>
        <vt:lpstr>Titoli diapositive</vt:lpstr>
      </vt:variant>
      <vt:variant>
        <vt:i4>31</vt:i4>
      </vt:variant>
    </vt:vector>
  </HeadingPairs>
  <TitlesOfParts>
    <vt:vector size="32" baseType="lpstr">
      <vt:lpstr>BrainstrmSess</vt:lpstr>
      <vt:lpstr>Università degli Studi dell’Aquila</vt:lpstr>
      <vt:lpstr>The String class</vt:lpstr>
      <vt:lpstr>The String class</vt:lpstr>
      <vt:lpstr>The String class</vt:lpstr>
      <vt:lpstr>The String class</vt:lpstr>
      <vt:lpstr>The String class</vt:lpstr>
      <vt:lpstr>Method specification</vt:lpstr>
      <vt:lpstr>Method specification</vt:lpstr>
      <vt:lpstr>Method specification</vt:lpstr>
      <vt:lpstr>Method specification</vt:lpstr>
      <vt:lpstr>Method specification</vt:lpstr>
      <vt:lpstr>Method specification</vt:lpstr>
      <vt:lpstr>The Scanner class</vt:lpstr>
      <vt:lpstr>The Scanner class</vt:lpstr>
      <vt:lpstr>The Scanner class</vt:lpstr>
      <vt:lpstr>The Scanner class</vt:lpstr>
      <vt:lpstr>The Scanner class</vt:lpstr>
      <vt:lpstr>The Scanner class</vt:lpstr>
      <vt:lpstr>The Scanner class</vt:lpstr>
      <vt:lpstr>The Scanner class</vt:lpstr>
      <vt:lpstr>The Scanner class</vt:lpstr>
      <vt:lpstr>The Scanner class</vt:lpstr>
      <vt:lpstr>The Scanner class</vt:lpstr>
      <vt:lpstr>The Scanner class</vt:lpstr>
      <vt:lpstr>The Scanner class</vt:lpstr>
      <vt:lpstr>The Scanner class</vt:lpstr>
      <vt:lpstr>The Scanner class</vt:lpstr>
      <vt:lpstr>The Scanner class</vt:lpstr>
      <vt:lpstr>Exercises</vt:lpstr>
      <vt:lpstr>Exercises</vt:lpstr>
      <vt:lpstr>Exercises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2014-10-04T16:21:55Z</dcterms:created>
  <dcterms:modified xsi:type="dcterms:W3CDTF">2014-10-21T20:27:12Z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TC101671239990</vt:lpwstr>
  </property>
</Properties>
</file>